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0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1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15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16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17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18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notesSlides/notesSlide19.xml" ContentType="application/vnd.openxmlformats-officedocument.presentationml.notesSl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22.xml" ContentType="application/vnd.openxmlformats-officedocument.presentationml.notesSlid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notesSlides/notesSlide23.xml" ContentType="application/vnd.openxmlformats-officedocument.presentationml.notesSlid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notesSlides/notesSlide24.xml" ContentType="application/vnd.openxmlformats-officedocument.presentationml.notesSlid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notesSlides/notesSlide25.xml" ContentType="application/vnd.openxmlformats-officedocument.presentationml.notesSlid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notesSlides/notesSlide26.xml" ContentType="application/vnd.openxmlformats-officedocument.presentationml.notesSlid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notesSlides/notesSlide27.xml" ContentType="application/vnd.openxmlformats-officedocument.presentationml.notesSlid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notesSlides/notesSlide30.xml" ContentType="application/vnd.openxmlformats-officedocument.presentationml.notesSlid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notesSlides/notesSlide31.xml" ContentType="application/vnd.openxmlformats-officedocument.presentationml.notesSlid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notesSlides/notesSlide32.xml" ContentType="application/vnd.openxmlformats-officedocument.presentationml.notesSlid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notesSlides/notesSlide33.xml" ContentType="application/vnd.openxmlformats-officedocument.presentationml.notesSlid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notesSlides/notesSlide34.xml" ContentType="application/vnd.openxmlformats-officedocument.presentationml.notesSlid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257" r:id="rId3"/>
    <p:sldId id="285" r:id="rId4"/>
    <p:sldId id="290" r:id="rId5"/>
    <p:sldId id="286" r:id="rId6"/>
    <p:sldId id="293" r:id="rId7"/>
    <p:sldId id="307" r:id="rId8"/>
    <p:sldId id="310" r:id="rId9"/>
    <p:sldId id="294" r:id="rId10"/>
    <p:sldId id="299" r:id="rId11"/>
    <p:sldId id="298" r:id="rId12"/>
    <p:sldId id="312" r:id="rId13"/>
    <p:sldId id="303" r:id="rId14"/>
    <p:sldId id="305" r:id="rId15"/>
    <p:sldId id="287" r:id="rId16"/>
    <p:sldId id="297" r:id="rId17"/>
    <p:sldId id="296" r:id="rId18"/>
    <p:sldId id="260" r:id="rId19"/>
    <p:sldId id="261" r:id="rId20"/>
    <p:sldId id="887" r:id="rId21"/>
    <p:sldId id="888" r:id="rId22"/>
    <p:sldId id="889" r:id="rId23"/>
    <p:sldId id="265" r:id="rId24"/>
    <p:sldId id="890" r:id="rId25"/>
    <p:sldId id="891" r:id="rId26"/>
    <p:sldId id="892" r:id="rId27"/>
    <p:sldId id="893" r:id="rId28"/>
    <p:sldId id="270" r:id="rId29"/>
    <p:sldId id="894" r:id="rId30"/>
    <p:sldId id="272" r:id="rId31"/>
    <p:sldId id="273" r:id="rId32"/>
    <p:sldId id="919" r:id="rId33"/>
    <p:sldId id="921" r:id="rId34"/>
    <p:sldId id="275" r:id="rId35"/>
    <p:sldId id="895" r:id="rId36"/>
    <p:sldId id="901" r:id="rId37"/>
    <p:sldId id="897" r:id="rId38"/>
    <p:sldId id="898" r:id="rId39"/>
    <p:sldId id="899" r:id="rId40"/>
    <p:sldId id="900" r:id="rId41"/>
    <p:sldId id="915" r:id="rId42"/>
    <p:sldId id="914" r:id="rId43"/>
    <p:sldId id="908" r:id="rId44"/>
    <p:sldId id="909" r:id="rId45"/>
    <p:sldId id="910" r:id="rId46"/>
    <p:sldId id="911" r:id="rId47"/>
    <p:sldId id="912" r:id="rId48"/>
    <p:sldId id="913" r:id="rId49"/>
    <p:sldId id="916" r:id="rId50"/>
    <p:sldId id="284" r:id="rId51"/>
    <p:sldId id="902" r:id="rId52"/>
    <p:sldId id="903" r:id="rId53"/>
    <p:sldId id="904" r:id="rId54"/>
    <p:sldId id="905" r:id="rId55"/>
    <p:sldId id="906" r:id="rId56"/>
    <p:sldId id="917" r:id="rId57"/>
    <p:sldId id="920" r:id="rId58"/>
    <p:sldId id="923" r:id="rId59"/>
    <p:sldId id="309" r:id="rId60"/>
    <p:sldId id="308" r:id="rId61"/>
  </p:sldIdLst>
  <p:sldSz cx="12192000" cy="6858000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478" autoAdjust="0"/>
  </p:normalViewPr>
  <p:slideViewPr>
    <p:cSldViewPr snapToGrid="0">
      <p:cViewPr varScale="1">
        <p:scale>
          <a:sx n="103" d="100"/>
          <a:sy n="103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1452;&#50836;&#50629;&#47924;\2024&#45380;%20&#51452;&#50836;&#50629;&#47924;\&#51200;&#54637;&#49457;%20&#44368;&#50977;\&#51200;&#54637;&#49457;%20&#51064;&#51648;&#46020;%20&#49444;&#47928;&#51312;&#49324;\&#51200;&#54637;&#49457;%20&#49444;&#47928;&#51312;&#49324;%20&#53685;&#44228;(&#51333;&#54633;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1452;&#50836;&#50629;&#47924;\2024&#45380;%20&#51452;&#50836;&#50629;&#47924;\&#51200;&#54637;&#49457;%20&#44368;&#50977;\&#51200;&#54637;&#49457;%20&#51064;&#51648;&#46020;%20&#49444;&#47928;&#51312;&#49324;\&#51200;&#54637;&#49457;%20&#49444;&#47928;&#51312;&#49324;%20&#53685;&#44228;(&#51333;&#54633;)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1452;&#50836;&#50629;&#47924;\2024&#45380;%20&#51452;&#50836;&#50629;&#47924;\&#51200;&#54637;&#49457;%20&#44368;&#50977;\&#51200;&#54637;&#49457;%20&#51064;&#51648;&#46020;%20&#49444;&#47928;&#51312;&#49324;\&#51200;&#54637;&#49457;%20&#49444;&#47928;&#51312;&#49324;%20&#53685;&#44228;(&#51333;&#54633;)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1452;&#50836;&#50629;&#47924;\2024&#45380;%20&#51452;&#50836;&#50629;&#47924;\&#51200;&#54637;&#49457;%20&#44368;&#50977;\&#51200;&#54637;&#49457;%20&#51064;&#51648;&#46020;%20&#49444;&#47928;&#51312;&#49324;\&#51200;&#54637;&#49457;%20&#49444;&#47928;&#51312;&#49324;%20&#53685;&#44228;(&#51333;&#54633;)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1452;&#50836;&#50629;&#47924;\2024&#45380;%20&#51452;&#50836;&#50629;&#47924;\&#51200;&#54637;&#49457;%20&#44368;&#50977;\&#51200;&#54637;&#49457;%20&#51064;&#51648;&#46020;%20&#49444;&#47928;&#51312;&#49324;\&#51200;&#54637;&#49457;%20&#49444;&#47928;&#51312;&#49324;%20&#53685;&#44228;(&#51333;&#54633;)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1452;&#50836;&#50629;&#47924;\2024&#45380;%20&#51452;&#50836;&#50629;&#47924;\&#51200;&#54637;&#49457;%20&#44368;&#50977;\&#51200;&#54637;&#49457;%20&#51064;&#51648;&#46020;%20&#49444;&#47928;&#51312;&#49324;\&#51200;&#54637;&#49457;%20&#49444;&#47928;&#51312;&#49324;%20&#53685;&#44228;(&#51333;&#54633;)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1452;&#50836;&#50629;&#47924;\2024&#45380;%20&#51452;&#50836;&#50629;&#47924;\&#51200;&#54637;&#49457;%20&#44368;&#50977;\&#51200;&#54637;&#49457;%20&#51064;&#51648;&#46020;%20&#49444;&#47928;&#51312;&#49324;\&#51200;&#54637;&#49457;%20&#49444;&#47928;&#51312;&#49324;%20&#53685;&#44228;(&#51333;&#54633;)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0672;&#47161;&#48324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0672;&#47161;&#48324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0672;&#47161;&#48324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0672;&#47161;&#48324;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1452;&#50836;&#50629;&#47924;\2024&#45380;%20&#51452;&#50836;&#50629;&#47924;\&#51200;&#54637;&#49457;%20&#44368;&#50977;\&#51200;&#54637;&#49457;%20&#51064;&#51648;&#46020;%20&#49444;&#47928;&#51312;&#49324;\&#51200;&#54637;&#49457;%20&#49444;&#47928;&#51312;&#49324;%20&#53685;&#44228;(&#51333;&#54633;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0672;&#47161;&#48324;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0672;&#47161;&#48324;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0672;&#47161;&#48324;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0672;&#47161;&#48324;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0672;&#47161;&#48324;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0672;&#47161;&#48324;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0672;&#47161;&#48324;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0672;&#47161;&#48324;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1116;&#48176;&#51089;&#47932;&#48324;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1116;&#48176;&#51089;&#47932;&#48324;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1452;&#50836;&#50629;&#47924;\2024&#45380;%20&#51452;&#50836;&#50629;&#47924;\&#51200;&#54637;&#49457;%20&#44368;&#50977;\&#51200;&#54637;&#49457;%20&#51064;&#51648;&#46020;%20&#49444;&#47928;&#51312;&#49324;\&#51200;&#54637;&#49457;%20&#49444;&#47928;&#51312;&#49324;%20&#53685;&#44228;(&#51333;&#54633;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1116;&#48176;&#51089;&#47932;&#48324;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1116;&#48176;&#51089;&#47932;&#48324;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1116;&#48176;&#51089;&#47932;&#48324;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1116;&#48176;&#51089;&#47932;&#48324;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1116;&#48176;&#51089;&#47932;&#48324;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1116;&#48176;&#51089;&#47932;&#48324;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1116;&#48176;&#51089;&#47932;&#48324;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1116;&#48176;&#51089;&#47932;&#48324;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1116;&#48176;&#51089;&#47932;&#48324;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1116;&#48176;&#51089;&#47932;&#48324;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1452;&#50836;&#50629;&#47924;\2024&#45380;%20&#51452;&#50836;&#50629;&#47924;\&#51200;&#54637;&#49457;%20&#44368;&#50977;\&#51200;&#54637;&#49457;%20&#51064;&#51648;&#46020;%20&#49444;&#47928;&#51312;&#49324;\&#51200;&#54637;&#49457;%20&#49444;&#47928;&#51312;&#49324;%20&#53685;&#44228;(&#51333;&#54633;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1116;&#48176;&#51089;&#47932;&#48324;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44221;&#47141;&#48324;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44221;&#47141;&#48324;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44221;&#47141;&#48324;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44221;&#47141;&#48324;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44221;&#47141;&#48324;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44221;&#47141;&#48324;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44221;&#47141;&#48324;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44221;&#47141;&#48324;.xlsx" TargetMode="External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44221;&#47141;&#48324;.xlsx" TargetMode="External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1452;&#50836;&#50629;&#47924;\2024&#45380;%20&#51452;&#50836;&#50629;&#47924;\&#51200;&#54637;&#49457;%20&#44368;&#50977;\&#51200;&#54637;&#49457;%20&#51064;&#51648;&#46020;%20&#49444;&#47928;&#51312;&#49324;\&#51200;&#54637;&#49457;%20&#49444;&#47928;&#51312;&#49324;%20&#53685;&#44228;(&#51333;&#54633;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44221;&#47141;&#48324;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44221;&#47141;&#48324;.xlsx" TargetMode="External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44221;&#47141;&#48324;.xlsx" TargetMode="External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1452;&#50836;&#50629;&#47924;\2024&#45380;%20&#51452;&#50836;&#50629;&#47924;\&#51200;&#54637;&#49457;%20&#44368;&#50977;\&#51200;&#54637;&#49457;%20&#51064;&#51648;&#46020;%20&#49444;&#47928;&#51312;&#49324;\&#51200;&#54637;&#49457;%20&#49444;&#47928;&#51312;&#49324;%20&#53685;&#44228;(&#51333;&#54633;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1452;&#50836;&#50629;&#47924;\2024&#45380;%20&#51452;&#50836;&#50629;&#47924;\&#51200;&#54637;&#49457;%20&#44368;&#50977;\&#51200;&#54637;&#49457;%20&#51064;&#51648;&#46020;%20&#49444;&#47928;&#51312;&#49324;\&#51200;&#54637;&#49457;%20&#49444;&#47928;&#51312;&#49324;%20&#53685;&#44228;(&#51333;&#54633;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1452;&#50836;&#50629;&#47924;\2024&#45380;%20&#51452;&#50836;&#50629;&#47924;\&#51200;&#54637;&#49457;%20&#44368;&#50977;\&#51200;&#54637;&#49457;%20&#51064;&#51648;&#46020;%20&#49444;&#47928;&#51312;&#49324;\&#51200;&#54637;&#49457;%20&#49444;&#47928;&#51312;&#49324;%20&#53685;&#44228;(&#51333;&#54633;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oss\Desktop\&#51452;&#50836;&#50629;&#47924;\2024&#45380;%20&#51452;&#50836;&#50629;&#47924;\&#51200;&#54637;&#49457;%20&#44368;&#50977;\&#51200;&#54637;&#49457;%20&#51064;&#51648;&#46020;%20&#49444;&#47928;&#51312;&#49324;\&#51200;&#54637;&#49457;%20&#49444;&#47928;&#51312;&#49324;%20&#53685;&#44228;(&#51333;&#54633;)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'1. 재배작물'!$F$1</c:f>
              <c:strCache>
                <c:ptCount val="1"/>
                <c:pt idx="0">
                  <c:v>1. Crop Type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928F-49BC-A368-811910DD446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928F-49BC-A368-811910DD446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928F-49BC-A368-811910DD446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928F-49BC-A368-811910DD446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928F-49BC-A368-811910DD446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928F-49BC-A368-811910DD4464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D-928F-49BC-A368-811910DD4464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928F-49BC-A368-811910DD4464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928F-49BC-A368-811910DD4464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928F-49BC-A368-811910DD4464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928F-49BC-A368-811910DD4464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928F-49BC-A368-811910DD4464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928F-49BC-A368-811910DD4464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928F-49BC-A368-811910DD4464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'1. 재배작물'!$E$2:$E$8</c:f>
              <c:strCache>
                <c:ptCount val="7"/>
                <c:pt idx="0">
                  <c:v>무응답</c:v>
                </c:pt>
                <c:pt idx="1">
                  <c:v>수도</c:v>
                </c:pt>
                <c:pt idx="2">
                  <c:v>엽채류</c:v>
                </c:pt>
                <c:pt idx="3">
                  <c:v>엽경채류</c:v>
                </c:pt>
                <c:pt idx="4">
                  <c:v>과수류</c:v>
                </c:pt>
                <c:pt idx="5">
                  <c:v>기타</c:v>
                </c:pt>
                <c:pt idx="6">
                  <c:v>다작물 재배</c:v>
                </c:pt>
              </c:strCache>
            </c:strRef>
          </c:cat>
          <c:val>
            <c:numRef>
              <c:f>'1. 재배작물'!$F$2:$F$8</c:f>
              <c:numCache>
                <c:formatCode>General</c:formatCode>
                <c:ptCount val="7"/>
                <c:pt idx="0">
                  <c:v>26</c:v>
                </c:pt>
                <c:pt idx="1">
                  <c:v>254</c:v>
                </c:pt>
                <c:pt idx="2">
                  <c:v>88</c:v>
                </c:pt>
                <c:pt idx="3">
                  <c:v>49</c:v>
                </c:pt>
                <c:pt idx="4">
                  <c:v>418</c:v>
                </c:pt>
                <c:pt idx="5">
                  <c:v>68</c:v>
                </c:pt>
                <c:pt idx="6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28F-49BC-A368-811910DD4464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'9. 저항성 관리한다면 어떤 방법으로 관리하나'!$E$1</c:f>
              <c:strCache>
                <c:ptCount val="1"/>
                <c:pt idx="0">
                  <c:v>9. Management Method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5973-4960-BD44-1FAC2A4AE54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5973-4960-BD44-1FAC2A4AE54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5973-4960-BD44-1FAC2A4AE54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5973-4960-BD44-1FAC2A4AE54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5973-4960-BD44-1FAC2A4AE54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5973-4960-BD44-1FAC2A4AE540}"/>
              </c:ext>
            </c:extLst>
          </c:dPt>
          <c:dLbls>
            <c:dLbl>
              <c:idx val="0"/>
              <c:layout>
                <c:manualLayout>
                  <c:x val="6.8595679012345603E-2"/>
                  <c:y val="7.0555555555555554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973-4960-BD44-1FAC2A4AE540}"/>
                </c:ext>
              </c:extLst>
            </c:dLbl>
            <c:dLbl>
              <c:idx val="1"/>
              <c:layout>
                <c:manualLayout>
                  <c:x val="-1.1537808641975309E-3"/>
                  <c:y val="0.3591579166666665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215416666666662"/>
                      <c:h val="0.216781944444444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5973-4960-BD44-1FAC2A4AE540}"/>
                </c:ext>
              </c:extLst>
            </c:dLbl>
            <c:dLbl>
              <c:idx val="2"/>
              <c:layout>
                <c:manualLayout>
                  <c:x val="1.0488348765432099E-2"/>
                  <c:y val="9.167500000000000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951234567901228"/>
                      <c:h val="0.3155597222222222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5973-4960-BD44-1FAC2A4AE540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5973-4960-BD44-1FAC2A4AE540}"/>
                </c:ext>
              </c:extLst>
            </c:dLbl>
            <c:dLbl>
              <c:idx val="4"/>
              <c:layout>
                <c:manualLayout>
                  <c:x val="-4.5077160493827158E-2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973-4960-BD44-1FAC2A4AE540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5973-4960-BD44-1FAC2A4AE540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'9. 저항성 관리한다면 어떤 방법으로 관리하나'!$D$2:$D$7</c:f>
              <c:strCache>
                <c:ptCount val="6"/>
                <c:pt idx="0">
                  <c:v>무응답</c:v>
                </c:pt>
                <c:pt idx="1">
                  <c:v>판매관리인 구매이력을 통한 작용기작 다른 농약 추천</c:v>
                </c:pt>
                <c:pt idx="2">
                  <c:v>본인이 사용이력 관리하여 다른작용기작 농약 요청</c:v>
                </c:pt>
                <c:pt idx="3">
                  <c:v>별도 관리 하지 않음</c:v>
                </c:pt>
                <c:pt idx="4">
                  <c:v>기타</c:v>
                </c:pt>
                <c:pt idx="5">
                  <c:v>복수응답</c:v>
                </c:pt>
              </c:strCache>
            </c:strRef>
          </c:cat>
          <c:val>
            <c:numRef>
              <c:f>'9. 저항성 관리한다면 어떤 방법으로 관리하나'!$E$2:$E$7</c:f>
              <c:numCache>
                <c:formatCode>General</c:formatCode>
                <c:ptCount val="6"/>
                <c:pt idx="0">
                  <c:v>13</c:v>
                </c:pt>
                <c:pt idx="1">
                  <c:v>480</c:v>
                </c:pt>
                <c:pt idx="2">
                  <c:v>273</c:v>
                </c:pt>
                <c:pt idx="3">
                  <c:v>173</c:v>
                </c:pt>
                <c:pt idx="4">
                  <c:v>21</c:v>
                </c:pt>
                <c:pt idx="5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5973-4960-BD44-1FAC2A4AE540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'10. 저항성 교육 이수 여부'!$E$1</c:f>
              <c:strCache>
                <c:ptCount val="1"/>
                <c:pt idx="0">
                  <c:v>10. Education Experience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D7F6-4223-A9BB-ED65240B08C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D7F6-4223-A9BB-ED65240B08C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D7F6-4223-A9BB-ED65240B08CE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D7F6-4223-A9BB-ED65240B08CE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'10. 저항성 교육 이수 여부'!$D$2:$D$3</c:f>
              <c:strCache>
                <c:ptCount val="2"/>
                <c:pt idx="0">
                  <c:v>있다</c:v>
                </c:pt>
                <c:pt idx="1">
                  <c:v>없다</c:v>
                </c:pt>
              </c:strCache>
            </c:strRef>
          </c:cat>
          <c:val>
            <c:numRef>
              <c:f>'10. 저항성 교육 이수 여부'!$E$2:$E$3</c:f>
              <c:numCache>
                <c:formatCode>General</c:formatCode>
                <c:ptCount val="2"/>
                <c:pt idx="0">
                  <c:v>691</c:v>
                </c:pt>
                <c:pt idx="1">
                  <c:v>278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7F6-4223-A9BB-ED65240B08CE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'11. 저항성 교육 주체'!$E$1</c:f>
              <c:strCache>
                <c:ptCount val="1"/>
                <c:pt idx="0">
                  <c:v>11. Education Source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4548-4764-B168-6EE2D9AE0C8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4548-4764-B168-6EE2D9AE0C8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4548-4764-B168-6EE2D9AE0C8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4548-4764-B168-6EE2D9AE0C8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4548-4764-B168-6EE2D9AE0C8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4548-4764-B168-6EE2D9AE0C84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4548-4764-B168-6EE2D9AE0C84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4548-4764-B168-6EE2D9AE0C84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4548-4764-B168-6EE2D9AE0C84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4548-4764-B168-6EE2D9AE0C84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4548-4764-B168-6EE2D9AE0C84}"/>
                </c:ext>
              </c:extLst>
            </c:dLbl>
            <c:dLbl>
              <c:idx val="5"/>
              <c:layout>
                <c:manualLayout>
                  <c:x val="3.1358024691358025E-2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548-4764-B168-6EE2D9AE0C84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'11. 저항성 교육 주체'!$D$2:$D$7</c:f>
              <c:strCache>
                <c:ptCount val="6"/>
                <c:pt idx="0">
                  <c:v>미교육</c:v>
                </c:pt>
                <c:pt idx="1">
                  <c:v>농업기술센터</c:v>
                </c:pt>
                <c:pt idx="2">
                  <c:v>농약판매상</c:v>
                </c:pt>
                <c:pt idx="3">
                  <c:v>농약회사</c:v>
                </c:pt>
                <c:pt idx="4">
                  <c:v>기타</c:v>
                </c:pt>
                <c:pt idx="5">
                  <c:v>복수응답</c:v>
                </c:pt>
              </c:strCache>
            </c:strRef>
          </c:cat>
          <c:val>
            <c:numRef>
              <c:f>'11. 저항성 교육 주체'!$E$2:$E$7</c:f>
              <c:numCache>
                <c:formatCode>General</c:formatCode>
                <c:ptCount val="6"/>
                <c:pt idx="0">
                  <c:v>278</c:v>
                </c:pt>
                <c:pt idx="1">
                  <c:v>276</c:v>
                </c:pt>
                <c:pt idx="2">
                  <c:v>242</c:v>
                </c:pt>
                <c:pt idx="3">
                  <c:v>112</c:v>
                </c:pt>
                <c:pt idx="4">
                  <c:v>16</c:v>
                </c:pt>
                <c:pt idx="5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548-4764-B168-6EE2D9AE0C84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'12. 저항성 교육 필요한가'!$E$1</c:f>
              <c:strCache>
                <c:ptCount val="1"/>
                <c:pt idx="0">
                  <c:v>12. Need for Education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57F7-4568-B35F-3C1023C7FF2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57F7-4568-B35F-3C1023C7FF2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57F7-4568-B35F-3C1023C7FF2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57F7-4568-B35F-3C1023C7FF2A}"/>
                </c:ext>
              </c:extLst>
            </c:dLbl>
            <c:dLbl>
              <c:idx val="1"/>
              <c:layout>
                <c:manualLayout>
                  <c:x val="0.27634259259259258"/>
                  <c:y val="-0.1658055555555556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7F7-4568-B35F-3C1023C7FF2A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57F7-4568-B35F-3C1023C7FF2A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'12. 저항성 교육 필요한가'!$D$2:$D$4</c:f>
              <c:strCache>
                <c:ptCount val="3"/>
                <c:pt idx="0">
                  <c:v>무응답</c:v>
                </c:pt>
                <c:pt idx="1">
                  <c:v>필요</c:v>
                </c:pt>
                <c:pt idx="2">
                  <c:v>불필요</c:v>
                </c:pt>
              </c:strCache>
            </c:strRef>
          </c:cat>
          <c:val>
            <c:numRef>
              <c:f>'12. 저항성 교육 필요한가'!$E$2:$E$4</c:f>
              <c:numCache>
                <c:formatCode>General</c:formatCode>
                <c:ptCount val="3"/>
                <c:pt idx="0">
                  <c:v>10</c:v>
                </c:pt>
                <c:pt idx="1">
                  <c:v>768</c:v>
                </c:pt>
                <c:pt idx="2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7F7-4568-B35F-3C1023C7FF2A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'13. 연령대'!$E$1</c:f>
              <c:strCache>
                <c:ptCount val="1"/>
                <c:pt idx="0">
                  <c:v>13. 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9227-4765-8C1B-CBA5F75BDA0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9227-4765-8C1B-CBA5F75BDA0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9227-4765-8C1B-CBA5F75BDA0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9227-4765-8C1B-CBA5F75BDA0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9227-4765-8C1B-CBA5F75BDA0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9227-4765-8C1B-CBA5F75BDA04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D-9227-4765-8C1B-CBA5F75BDA04}"/>
              </c:ext>
            </c:extLst>
          </c:dPt>
          <c:dLbls>
            <c:dLbl>
              <c:idx val="0"/>
              <c:layout>
                <c:manualLayout>
                  <c:x val="-3.8961043387876849E-2"/>
                  <c:y val="-1.788375558867363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227-4765-8C1B-CBA5F75BDA04}"/>
                </c:ext>
              </c:extLst>
            </c:dLbl>
            <c:dLbl>
              <c:idx val="1"/>
              <c:layout>
                <c:manualLayout>
                  <c:x val="1.1544012855667123E-2"/>
                  <c:y val="-2.185792349726777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227-4765-8C1B-CBA5F75BDA04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9227-4765-8C1B-CBA5F75BDA04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9227-4765-8C1B-CBA5F75BDA04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9227-4765-8C1B-CBA5F75BDA04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9227-4765-8C1B-CBA5F75BDA04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9227-4765-8C1B-CBA5F75BDA04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'13. 연령대'!$D$2:$D$8</c:f>
              <c:strCache>
                <c:ptCount val="7"/>
                <c:pt idx="0">
                  <c:v>무응답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  <c:pt idx="6">
                  <c:v>70대 이상</c:v>
                </c:pt>
              </c:strCache>
            </c:strRef>
          </c:cat>
          <c:val>
            <c:numRef>
              <c:f>'13. 연령대'!$E$2:$E$8</c:f>
              <c:numCache>
                <c:formatCode>General</c:formatCode>
                <c:ptCount val="7"/>
                <c:pt idx="0">
                  <c:v>1</c:v>
                </c:pt>
                <c:pt idx="1">
                  <c:v>10</c:v>
                </c:pt>
                <c:pt idx="2">
                  <c:v>41</c:v>
                </c:pt>
                <c:pt idx="3">
                  <c:v>88</c:v>
                </c:pt>
                <c:pt idx="4">
                  <c:v>220</c:v>
                </c:pt>
                <c:pt idx="5">
                  <c:v>423</c:v>
                </c:pt>
                <c:pt idx="6">
                  <c:v>186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227-4765-8C1B-CBA5F75BDA04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'14. 농업경력'!$E$1</c:f>
              <c:strCache>
                <c:ptCount val="1"/>
                <c:pt idx="0">
                  <c:v>14. Farming Experience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3253-42CB-9CB7-1C88AF21042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3253-42CB-9CB7-1C88AF21042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3253-42CB-9CB7-1C88AF21042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3253-42CB-9CB7-1C88AF21042F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3253-42CB-9CB7-1C88AF21042F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3253-42CB-9CB7-1C88AF21042F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3253-42CB-9CB7-1C88AF21042F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3253-42CB-9CB7-1C88AF21042F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'14. 농업경력'!$D$2:$D$5</c:f>
              <c:strCache>
                <c:ptCount val="4"/>
                <c:pt idx="0">
                  <c:v>무응답</c:v>
                </c:pt>
                <c:pt idx="1">
                  <c:v>10년 이내</c:v>
                </c:pt>
                <c:pt idx="2">
                  <c:v>11년~20년</c:v>
                </c:pt>
                <c:pt idx="3">
                  <c:v>20년 이상</c:v>
                </c:pt>
              </c:strCache>
            </c:strRef>
          </c:cat>
          <c:val>
            <c:numRef>
              <c:f>'14. 농업경력'!$E$2:$E$5</c:f>
              <c:numCache>
                <c:formatCode>General</c:formatCode>
                <c:ptCount val="4"/>
                <c:pt idx="0">
                  <c:v>1</c:v>
                </c:pt>
                <c:pt idx="1">
                  <c:v>199</c:v>
                </c:pt>
                <c:pt idx="2">
                  <c:v>236</c:v>
                </c:pt>
                <c:pt idx="3">
                  <c:v>533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253-42CB-9CB7-1C88AF21042F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재배 작물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'연령 재배작물'!$E$9</c:f>
              <c:strCache>
                <c:ptCount val="1"/>
                <c:pt idx="0">
                  <c:v>수도작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'연령 재배작물'!$D$10:$D$13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'연령 재배작물'!$E$10:$E$13</c:f>
              <c:numCache>
                <c:formatCode>0%</c:formatCode>
                <c:ptCount val="4"/>
                <c:pt idx="0">
                  <c:v>0.19548872180451127</c:v>
                </c:pt>
                <c:pt idx="1">
                  <c:v>0.25123152709359609</c:v>
                </c:pt>
                <c:pt idx="2">
                  <c:v>0.28497409326424872</c:v>
                </c:pt>
                <c:pt idx="3">
                  <c:v>0.43225806451612903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97-421B-AACD-7B5C35176E77}"/>
            </c:ext>
          </c:extLst>
        </c:ser>
        <c:ser>
          <c:idx val="1"/>
          <c:order val="1"/>
          <c:tx>
            <c:strRef>
              <c:f>'연령 재배작물'!$F$9</c:f>
              <c:strCache>
                <c:ptCount val="1"/>
                <c:pt idx="0">
                  <c:v>엽채류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'연령 재배작물'!$D$10:$D$13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'연령 재배작물'!$F$10:$F$13</c:f>
              <c:numCache>
                <c:formatCode>0%</c:formatCode>
                <c:ptCount val="4"/>
                <c:pt idx="0">
                  <c:v>0.10526315789473684</c:v>
                </c:pt>
                <c:pt idx="1">
                  <c:v>0.12315270935960591</c:v>
                </c:pt>
                <c:pt idx="2">
                  <c:v>8.0310880829015538E-2</c:v>
                </c:pt>
                <c:pt idx="3">
                  <c:v>0.11612903225806452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97-421B-AACD-7B5C35176E77}"/>
            </c:ext>
          </c:extLst>
        </c:ser>
        <c:ser>
          <c:idx val="2"/>
          <c:order val="2"/>
          <c:tx>
            <c:strRef>
              <c:f>'연령 재배작물'!$G$9</c:f>
              <c:strCache>
                <c:ptCount val="1"/>
                <c:pt idx="0">
                  <c:v>엽경채류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'연령 재배작물'!$D$10:$D$13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'연령 재배작물'!$G$10:$G$13</c:f>
              <c:numCache>
                <c:formatCode>0%</c:formatCode>
                <c:ptCount val="4"/>
                <c:pt idx="0">
                  <c:v>9.0225563909774431E-2</c:v>
                </c:pt>
                <c:pt idx="1">
                  <c:v>5.4187192118226604E-2</c:v>
                </c:pt>
                <c:pt idx="2">
                  <c:v>5.181347150259067E-2</c:v>
                </c:pt>
                <c:pt idx="3">
                  <c:v>3.870967741935484E-2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97-421B-AACD-7B5C35176E77}"/>
            </c:ext>
          </c:extLst>
        </c:ser>
        <c:ser>
          <c:idx val="3"/>
          <c:order val="3"/>
          <c:tx>
            <c:strRef>
              <c:f>'연령 재배작물'!$H$9</c:f>
              <c:strCache>
                <c:ptCount val="1"/>
                <c:pt idx="0">
                  <c:v>과수류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'연령 재배작물'!$D$10:$D$13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'연령 재배작물'!$H$10:$H$13</c:f>
              <c:numCache>
                <c:formatCode>0%</c:formatCode>
                <c:ptCount val="4"/>
                <c:pt idx="0">
                  <c:v>0.46616541353383456</c:v>
                </c:pt>
                <c:pt idx="1">
                  <c:v>0.52216748768472909</c:v>
                </c:pt>
                <c:pt idx="2">
                  <c:v>0.50518134715025909</c:v>
                </c:pt>
                <c:pt idx="3">
                  <c:v>0.35483870967741937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E97-421B-AACD-7B5C35176E77}"/>
            </c:ext>
          </c:extLst>
        </c:ser>
        <c:ser>
          <c:idx val="4"/>
          <c:order val="4"/>
          <c:tx>
            <c:strRef>
              <c:f>'연령 재배작물'!$I$9</c:f>
              <c:strCache>
                <c:ptCount val="1"/>
                <c:pt idx="0">
                  <c:v>기타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'연령 재배작물'!$D$10:$D$13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'연령 재배작물'!$I$10:$I$13</c:f>
              <c:numCache>
                <c:formatCode>0%</c:formatCode>
                <c:ptCount val="4"/>
                <c:pt idx="0">
                  <c:v>0.14285714285714285</c:v>
                </c:pt>
                <c:pt idx="1">
                  <c:v>4.9261083743842367E-2</c:v>
                </c:pt>
                <c:pt idx="2">
                  <c:v>7.7720207253886009E-2</c:v>
                </c:pt>
                <c:pt idx="3">
                  <c:v>5.8064516129032261E-2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E97-421B-AACD-7B5C35176E7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38516015"/>
        <c:axId val="1238501135"/>
      </c:barChart>
      <c:catAx>
        <c:axId val="12385160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38501135"/>
        <c:crosses val="autoZero"/>
        <c:auto val="1"/>
        <c:lblAlgn val="ctr"/>
        <c:lblOffset val="100"/>
        <c:noMultiLvlLbl val="0"/>
      </c:catAx>
      <c:valAx>
        <c:axId val="1238501135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385160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농약 구매처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'연령별 - 구매처'!$E$9</c:f>
              <c:strCache>
                <c:ptCount val="1"/>
                <c:pt idx="0">
                  <c:v>농협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'연령별 - 구매처'!$D$10:$D$13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'연령별 - 구매처'!$E$10:$E$13</c:f>
              <c:numCache>
                <c:formatCode>0%</c:formatCode>
                <c:ptCount val="4"/>
                <c:pt idx="0">
                  <c:v>0.61832061068702293</c:v>
                </c:pt>
                <c:pt idx="1">
                  <c:v>0.72985781990521326</c:v>
                </c:pt>
                <c:pt idx="2">
                  <c:v>0.69135802469135799</c:v>
                </c:pt>
                <c:pt idx="3">
                  <c:v>0.77142857142857146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48-4D21-AA72-106382C8570B}"/>
            </c:ext>
          </c:extLst>
        </c:ser>
        <c:ser>
          <c:idx val="1"/>
          <c:order val="1"/>
          <c:tx>
            <c:strRef>
              <c:f>'연령별 - 구매처'!$F$9</c:f>
              <c:strCache>
                <c:ptCount val="1"/>
                <c:pt idx="0">
                  <c:v>시판상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'연령별 - 구매처'!$D$10:$D$13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'연령별 - 구매처'!$F$10:$F$13</c:f>
              <c:numCache>
                <c:formatCode>0%</c:formatCode>
                <c:ptCount val="4"/>
                <c:pt idx="0">
                  <c:v>0.38167938931297712</c:v>
                </c:pt>
                <c:pt idx="1">
                  <c:v>0.27014218009478674</c:v>
                </c:pt>
                <c:pt idx="2">
                  <c:v>0.30864197530864196</c:v>
                </c:pt>
                <c:pt idx="3">
                  <c:v>0.22857142857142856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48-4D21-AA72-106382C8570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04846736"/>
        <c:axId val="1204841456"/>
      </c:barChart>
      <c:catAx>
        <c:axId val="12048467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04841456"/>
        <c:crosses val="autoZero"/>
        <c:auto val="1"/>
        <c:lblAlgn val="ctr"/>
        <c:lblOffset val="100"/>
        <c:noMultiLvlLbl val="0"/>
      </c:catAx>
      <c:valAx>
        <c:axId val="120484145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04846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농약 구매방법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'연령별 - 구매방법'!$E$9</c:f>
              <c:strCache>
                <c:ptCount val="1"/>
                <c:pt idx="0">
                  <c:v>판매관리인 추천농약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'연령별 - 구매방법'!$D$10:$D$13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'연령별 - 구매방법'!$E$10:$E$13</c:f>
              <c:numCache>
                <c:formatCode>0%</c:formatCode>
                <c:ptCount val="4"/>
                <c:pt idx="0">
                  <c:v>0.5074626865671642</c:v>
                </c:pt>
                <c:pt idx="1">
                  <c:v>0.58018867924528306</c:v>
                </c:pt>
                <c:pt idx="2">
                  <c:v>0.60922330097087374</c:v>
                </c:pt>
                <c:pt idx="3">
                  <c:v>0.50549450549450547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58-4804-B98E-C14600458EF0}"/>
            </c:ext>
          </c:extLst>
        </c:ser>
        <c:ser>
          <c:idx val="1"/>
          <c:order val="1"/>
          <c:tx>
            <c:strRef>
              <c:f>'연령별 - 구매방법'!$F$9</c:f>
              <c:strCache>
                <c:ptCount val="1"/>
                <c:pt idx="0">
                  <c:v>본인 선택 농약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'연령별 - 구매방법'!$D$10:$D$13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'연령별 - 구매방법'!$F$10:$F$13</c:f>
              <c:numCache>
                <c:formatCode>0%</c:formatCode>
                <c:ptCount val="4"/>
                <c:pt idx="0">
                  <c:v>0.33582089552238809</c:v>
                </c:pt>
                <c:pt idx="1">
                  <c:v>0.32075471698113206</c:v>
                </c:pt>
                <c:pt idx="2">
                  <c:v>0.28640776699029125</c:v>
                </c:pt>
                <c:pt idx="3">
                  <c:v>0.40109890109890112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58-4804-B98E-C14600458EF0}"/>
            </c:ext>
          </c:extLst>
        </c:ser>
        <c:ser>
          <c:idx val="2"/>
          <c:order val="2"/>
          <c:tx>
            <c:strRef>
              <c:f>'연령별 - 구매방법'!$G$9</c:f>
              <c:strCache>
                <c:ptCount val="1"/>
                <c:pt idx="0">
                  <c:v>주변 농업인 추천농약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'연령별 - 구매방법'!$D$10:$D$13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'연령별 - 구매방법'!$G$10:$G$13</c:f>
              <c:numCache>
                <c:formatCode>0%</c:formatCode>
                <c:ptCount val="4"/>
                <c:pt idx="0">
                  <c:v>0.15671641791044777</c:v>
                </c:pt>
                <c:pt idx="1">
                  <c:v>9.9056603773584911E-2</c:v>
                </c:pt>
                <c:pt idx="2">
                  <c:v>0.10436893203883495</c:v>
                </c:pt>
                <c:pt idx="3">
                  <c:v>9.3406593406593408E-2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F58-4804-B98E-C14600458EF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743789664"/>
        <c:axId val="743781504"/>
      </c:barChart>
      <c:catAx>
        <c:axId val="743789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3781504"/>
        <c:crosses val="autoZero"/>
        <c:auto val="1"/>
        <c:lblAlgn val="ctr"/>
        <c:lblOffset val="100"/>
        <c:noMultiLvlLbl val="0"/>
      </c:catAx>
      <c:valAx>
        <c:axId val="74378150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743789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dirty="0"/>
              <a:t>저항성 발현 주의사항 안내여부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'연령별 - 주의사항안내경험'!$E$9</c:f>
              <c:strCache>
                <c:ptCount val="1"/>
                <c:pt idx="0">
                  <c:v>있다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'연령별 - 주의사항안내경험'!$D$10:$D$13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'연령별 - 주의사항안내경험'!$E$10:$E$13</c:f>
              <c:numCache>
                <c:formatCode>0%</c:formatCode>
                <c:ptCount val="4"/>
                <c:pt idx="0">
                  <c:v>0.71942446043165464</c:v>
                </c:pt>
                <c:pt idx="1">
                  <c:v>0.82727272727272727</c:v>
                </c:pt>
                <c:pt idx="2">
                  <c:v>0.77990430622009566</c:v>
                </c:pt>
                <c:pt idx="3">
                  <c:v>0.7142857142857143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BB-4DDD-9A08-C8D44B1A2B7F}"/>
            </c:ext>
          </c:extLst>
        </c:ser>
        <c:ser>
          <c:idx val="1"/>
          <c:order val="1"/>
          <c:tx>
            <c:strRef>
              <c:f>'연령별 - 주의사항안내경험'!$F$9</c:f>
              <c:strCache>
                <c:ptCount val="1"/>
                <c:pt idx="0">
                  <c:v>없다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'연령별 - 주의사항안내경험'!$D$10:$D$13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'연령별 - 주의사항안내경험'!$F$10:$F$13</c:f>
              <c:numCache>
                <c:formatCode>0%</c:formatCode>
                <c:ptCount val="4"/>
                <c:pt idx="0">
                  <c:v>0.2805755395683453</c:v>
                </c:pt>
                <c:pt idx="1">
                  <c:v>0.17272727272727273</c:v>
                </c:pt>
                <c:pt idx="2">
                  <c:v>0.22009569377990432</c:v>
                </c:pt>
                <c:pt idx="3">
                  <c:v>0.2857142857142857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BB-4DDD-9A08-C8D44B1A2B7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36779343"/>
        <c:axId val="1236779823"/>
      </c:barChart>
      <c:catAx>
        <c:axId val="12367793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36779823"/>
        <c:crosses val="autoZero"/>
        <c:auto val="1"/>
        <c:lblAlgn val="ctr"/>
        <c:lblOffset val="100"/>
        <c:noMultiLvlLbl val="0"/>
      </c:catAx>
      <c:valAx>
        <c:axId val="123677982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3677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'2. 구매처'!$E$1</c:f>
              <c:strCache>
                <c:ptCount val="1"/>
                <c:pt idx="0">
                  <c:v>2. Purchase Location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64DB-417C-81D8-27E65D41E9C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64DB-417C-81D8-27E65D41E9C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64DB-417C-81D8-27E65D41E9C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64DB-417C-81D8-27E65D41E9C3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64DB-417C-81D8-27E65D41E9C3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64DB-417C-81D8-27E65D41E9C3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64DB-417C-81D8-27E65D41E9C3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64DB-417C-81D8-27E65D41E9C3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'2. 구매처'!$D$2:$D$5</c:f>
              <c:strCache>
                <c:ptCount val="4"/>
                <c:pt idx="0">
                  <c:v>무응답</c:v>
                </c:pt>
                <c:pt idx="1">
                  <c:v>농협</c:v>
                </c:pt>
                <c:pt idx="2">
                  <c:v>시판상</c:v>
                </c:pt>
                <c:pt idx="3">
                  <c:v>모두이용</c:v>
                </c:pt>
              </c:strCache>
            </c:strRef>
          </c:cat>
          <c:val>
            <c:numRef>
              <c:f>'2. 구매처'!$E$2:$E$5</c:f>
              <c:numCache>
                <c:formatCode>General</c:formatCode>
                <c:ptCount val="4"/>
                <c:pt idx="0">
                  <c:v>13</c:v>
                </c:pt>
                <c:pt idx="1">
                  <c:v>651</c:v>
                </c:pt>
                <c:pt idx="2">
                  <c:v>272</c:v>
                </c:pt>
                <c:pt idx="3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DB-417C-81D8-27E65D41E9C3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동일 농약 연속사용경험</a:t>
            </a:r>
          </a:p>
        </c:rich>
      </c:tx>
      <c:layout>
        <c:manualLayout>
          <c:xMode val="edge"/>
          <c:yMode val="edge"/>
          <c:x val="0.20400755681385044"/>
          <c:y val="2.66846075796785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'연령별 - 연속살포경험'!$E$9</c:f>
              <c:strCache>
                <c:ptCount val="1"/>
                <c:pt idx="0">
                  <c:v>있다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'연령별 - 연속살포경험'!$D$10:$D$13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'연령별 - 연속살포경험'!$E$10:$E$13</c:f>
              <c:numCache>
                <c:formatCode>0%</c:formatCode>
                <c:ptCount val="4"/>
                <c:pt idx="0">
                  <c:v>0.80434782608695654</c:v>
                </c:pt>
                <c:pt idx="1">
                  <c:v>0.85</c:v>
                </c:pt>
                <c:pt idx="2">
                  <c:v>0.74584323040380052</c:v>
                </c:pt>
                <c:pt idx="3">
                  <c:v>0.71584699453551914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06-4281-82E8-341C7F9EE2C7}"/>
            </c:ext>
          </c:extLst>
        </c:ser>
        <c:ser>
          <c:idx val="1"/>
          <c:order val="1"/>
          <c:tx>
            <c:strRef>
              <c:f>'연령별 - 연속살포경험'!$F$9</c:f>
              <c:strCache>
                <c:ptCount val="1"/>
                <c:pt idx="0">
                  <c:v>없다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'연령별 - 연속살포경험'!$D$10:$D$13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'연령별 - 연속살포경험'!$F$10:$F$13</c:f>
              <c:numCache>
                <c:formatCode>0%</c:formatCode>
                <c:ptCount val="4"/>
                <c:pt idx="0">
                  <c:v>0.19565217391304349</c:v>
                </c:pt>
                <c:pt idx="1">
                  <c:v>0.15</c:v>
                </c:pt>
                <c:pt idx="2">
                  <c:v>0.25415676959619954</c:v>
                </c:pt>
                <c:pt idx="3">
                  <c:v>0.28415300546448086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06-4281-82E8-341C7F9EE2C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38524175"/>
        <c:axId val="1238511695"/>
      </c:barChart>
      <c:catAx>
        <c:axId val="12385241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38511695"/>
        <c:crosses val="autoZero"/>
        <c:auto val="1"/>
        <c:lblAlgn val="ctr"/>
        <c:lblOffset val="100"/>
        <c:noMultiLvlLbl val="0"/>
      </c:catAx>
      <c:valAx>
        <c:axId val="1238511695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38524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효과 저조경험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'연령별 - 효과저조경험'!$E$9</c:f>
              <c:strCache>
                <c:ptCount val="1"/>
                <c:pt idx="0">
                  <c:v>있다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'연령별 - 효과저조경험'!$D$10:$D$13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'연령별 - 효과저조경험'!$E$10:$E$13</c:f>
              <c:numCache>
                <c:formatCode>0%</c:formatCode>
                <c:ptCount val="4"/>
                <c:pt idx="0">
                  <c:v>0.62043795620437958</c:v>
                </c:pt>
                <c:pt idx="1">
                  <c:v>0.69266055045871555</c:v>
                </c:pt>
                <c:pt idx="2">
                  <c:v>0.66024096385542164</c:v>
                </c:pt>
                <c:pt idx="3">
                  <c:v>0.63387978142076506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98-4C78-9F51-F4B0F78B7F88}"/>
            </c:ext>
          </c:extLst>
        </c:ser>
        <c:ser>
          <c:idx val="1"/>
          <c:order val="1"/>
          <c:tx>
            <c:strRef>
              <c:f>'연령별 - 효과저조경험'!$F$9</c:f>
              <c:strCache>
                <c:ptCount val="1"/>
                <c:pt idx="0">
                  <c:v>없다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'연령별 - 효과저조경험'!$D$10:$D$13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'연령별 - 효과저조경험'!$F$10:$F$13</c:f>
              <c:numCache>
                <c:formatCode>0%</c:formatCode>
                <c:ptCount val="4"/>
                <c:pt idx="0">
                  <c:v>0.37956204379562042</c:v>
                </c:pt>
                <c:pt idx="1">
                  <c:v>0.30733944954128439</c:v>
                </c:pt>
                <c:pt idx="2">
                  <c:v>0.33975903614457831</c:v>
                </c:pt>
                <c:pt idx="3">
                  <c:v>0.36612021857923499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598-4C78-9F51-F4B0F78B7F8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743785344"/>
        <c:axId val="743788704"/>
      </c:barChart>
      <c:catAx>
        <c:axId val="7437853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43788704"/>
        <c:crosses val="autoZero"/>
        <c:auto val="1"/>
        <c:lblAlgn val="ctr"/>
        <c:lblOffset val="100"/>
        <c:noMultiLvlLbl val="0"/>
      </c:catAx>
      <c:valAx>
        <c:axId val="74378870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743785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효과 저조 원인 인식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'연령별 - 효과저조원인'!$E$9</c:f>
              <c:strCache>
                <c:ptCount val="1"/>
                <c:pt idx="0">
                  <c:v>병해충 맞지않는 농약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'연령별 - 효과저조원인'!$D$10:$D$13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'연령별 - 효과저조원인'!$E$10:$E$13</c:f>
              <c:numCache>
                <c:formatCode>0%</c:formatCode>
                <c:ptCount val="4"/>
                <c:pt idx="0">
                  <c:v>0.16541353383458646</c:v>
                </c:pt>
                <c:pt idx="1">
                  <c:v>0.17129629629629631</c:v>
                </c:pt>
                <c:pt idx="2">
                  <c:v>0.15776699029126215</c:v>
                </c:pt>
                <c:pt idx="3">
                  <c:v>0.17032967032967034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C2-4B50-A25E-6BA9C5E0F51E}"/>
            </c:ext>
          </c:extLst>
        </c:ser>
        <c:ser>
          <c:idx val="1"/>
          <c:order val="1"/>
          <c:tx>
            <c:strRef>
              <c:f>'연령별 - 효과저조원인'!$F$9</c:f>
              <c:strCache>
                <c:ptCount val="1"/>
                <c:pt idx="0">
                  <c:v>사용시기 또는 사용량 미준수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'연령별 - 효과저조원인'!$D$10:$D$13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'연령별 - 효과저조원인'!$F$10:$F$13</c:f>
              <c:numCache>
                <c:formatCode>0%</c:formatCode>
                <c:ptCount val="4"/>
                <c:pt idx="0">
                  <c:v>0.24812030075187969</c:v>
                </c:pt>
                <c:pt idx="1">
                  <c:v>0.21759259259259259</c:v>
                </c:pt>
                <c:pt idx="2">
                  <c:v>0.19902912621359223</c:v>
                </c:pt>
                <c:pt idx="3">
                  <c:v>0.2857142857142857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C2-4B50-A25E-6BA9C5E0F51E}"/>
            </c:ext>
          </c:extLst>
        </c:ser>
        <c:ser>
          <c:idx val="2"/>
          <c:order val="2"/>
          <c:tx>
            <c:strRef>
              <c:f>'연령별 - 효과저조원인'!$G$9</c:f>
              <c:strCache>
                <c:ptCount val="1"/>
                <c:pt idx="0">
                  <c:v>저항성발생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'연령별 - 효과저조원인'!$D$10:$D$13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'연령별 - 효과저조원인'!$G$10:$G$13</c:f>
              <c:numCache>
                <c:formatCode>0%</c:formatCode>
                <c:ptCount val="4"/>
                <c:pt idx="0">
                  <c:v>0.47368421052631576</c:v>
                </c:pt>
                <c:pt idx="1">
                  <c:v>0.4861111111111111</c:v>
                </c:pt>
                <c:pt idx="2">
                  <c:v>0.49757281553398058</c:v>
                </c:pt>
                <c:pt idx="3">
                  <c:v>0.39560439560439559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C2-4B50-A25E-6BA9C5E0F51E}"/>
            </c:ext>
          </c:extLst>
        </c:ser>
        <c:ser>
          <c:idx val="3"/>
          <c:order val="3"/>
          <c:tx>
            <c:strRef>
              <c:f>'연령별 - 효과저조원인'!$H$9</c:f>
              <c:strCache>
                <c:ptCount val="1"/>
                <c:pt idx="0">
                  <c:v>모름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'연령별 - 효과저조원인'!$D$10:$D$13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'연령별 - 효과저조원인'!$H$10:$H$13</c:f>
              <c:numCache>
                <c:formatCode>0%</c:formatCode>
                <c:ptCount val="4"/>
                <c:pt idx="0">
                  <c:v>0.11278195488721804</c:v>
                </c:pt>
                <c:pt idx="1">
                  <c:v>0.125</c:v>
                </c:pt>
                <c:pt idx="2">
                  <c:v>0.14563106796116504</c:v>
                </c:pt>
                <c:pt idx="3">
                  <c:v>0.14835164835164835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CC2-4B50-A25E-6BA9C5E0F51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38520335"/>
        <c:axId val="1238504015"/>
      </c:barChart>
      <c:catAx>
        <c:axId val="12385203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38504015"/>
        <c:crosses val="autoZero"/>
        <c:auto val="1"/>
        <c:lblAlgn val="ctr"/>
        <c:lblOffset val="100"/>
        <c:noMultiLvlLbl val="0"/>
      </c:catAx>
      <c:valAx>
        <c:axId val="1238504015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385203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저항성 발생사유 인지 유무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'연령별 - 동일계통 저항성 상관관계'!$E$9</c:f>
              <c:strCache>
                <c:ptCount val="1"/>
                <c:pt idx="0">
                  <c:v>안다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'연령별 - 동일계통 저항성 상관관계'!$D$10:$D$13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'연령별 - 동일계통 저항성 상관관계'!$E$10:$E$13</c:f>
              <c:numCache>
                <c:formatCode>0%</c:formatCode>
                <c:ptCount val="4"/>
                <c:pt idx="0">
                  <c:v>0.84172661870503596</c:v>
                </c:pt>
                <c:pt idx="1">
                  <c:v>0.908675799086758</c:v>
                </c:pt>
                <c:pt idx="2">
                  <c:v>0.86492890995260663</c:v>
                </c:pt>
                <c:pt idx="3">
                  <c:v>0.80434782608695654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29-419E-991C-4E23F6620CC9}"/>
            </c:ext>
          </c:extLst>
        </c:ser>
        <c:ser>
          <c:idx val="1"/>
          <c:order val="1"/>
          <c:tx>
            <c:strRef>
              <c:f>'연령별 - 동일계통 저항성 상관관계'!$F$9</c:f>
              <c:strCache>
                <c:ptCount val="1"/>
                <c:pt idx="0">
                  <c:v>모른다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'연령별 - 동일계통 저항성 상관관계'!$D$10:$D$13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'연령별 - 동일계통 저항성 상관관계'!$F$10:$F$13</c:f>
              <c:numCache>
                <c:formatCode>0%</c:formatCode>
                <c:ptCount val="4"/>
                <c:pt idx="0">
                  <c:v>0.15827338129496402</c:v>
                </c:pt>
                <c:pt idx="1">
                  <c:v>9.1324200913242004E-2</c:v>
                </c:pt>
                <c:pt idx="2">
                  <c:v>0.13507109004739337</c:v>
                </c:pt>
                <c:pt idx="3">
                  <c:v>0.19565217391304349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29-419E-991C-4E23F6620CC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38498255"/>
        <c:axId val="1238522255"/>
      </c:barChart>
      <c:catAx>
        <c:axId val="12384982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38522255"/>
        <c:crosses val="autoZero"/>
        <c:auto val="1"/>
        <c:lblAlgn val="ctr"/>
        <c:lblOffset val="100"/>
        <c:noMultiLvlLbl val="0"/>
      </c:catAx>
      <c:valAx>
        <c:axId val="1238522255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38498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저항성 관리방법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'연령별 - 저항성 관리방법'!$E$9</c:f>
              <c:strCache>
                <c:ptCount val="1"/>
                <c:pt idx="0">
                  <c:v>판매관리인 구매이력으로 관리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'연령별 - 저항성 관리방법'!$D$10:$D$13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'연령별 - 저항성 관리방법'!$E$10:$E$13</c:f>
              <c:numCache>
                <c:formatCode>0%</c:formatCode>
                <c:ptCount val="4"/>
                <c:pt idx="0">
                  <c:v>0.43703703703703706</c:v>
                </c:pt>
                <c:pt idx="1">
                  <c:v>0.52314814814814814</c:v>
                </c:pt>
                <c:pt idx="2">
                  <c:v>0.5357142857142857</c:v>
                </c:pt>
                <c:pt idx="3">
                  <c:v>0.47159090909090912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68-4CF9-83E6-B5C624500894}"/>
            </c:ext>
          </c:extLst>
        </c:ser>
        <c:ser>
          <c:idx val="1"/>
          <c:order val="1"/>
          <c:tx>
            <c:strRef>
              <c:f>'연령별 - 저항성 관리방법'!$F$9</c:f>
              <c:strCache>
                <c:ptCount val="1"/>
                <c:pt idx="0">
                  <c:v>본인이 사용이력 관리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'연령별 - 저항성 관리방법'!$D$10:$D$13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'연령별 - 저항성 관리방법'!$F$10:$F$13</c:f>
              <c:numCache>
                <c:formatCode>0%</c:formatCode>
                <c:ptCount val="4"/>
                <c:pt idx="0">
                  <c:v>0.34074074074074073</c:v>
                </c:pt>
                <c:pt idx="1">
                  <c:v>0.2638888888888889</c:v>
                </c:pt>
                <c:pt idx="2">
                  <c:v>0.25952380952380955</c:v>
                </c:pt>
                <c:pt idx="3">
                  <c:v>0.34659090909090912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68-4CF9-83E6-B5C624500894}"/>
            </c:ext>
          </c:extLst>
        </c:ser>
        <c:ser>
          <c:idx val="2"/>
          <c:order val="2"/>
          <c:tx>
            <c:strRef>
              <c:f>'연령별 - 저항성 관리방법'!$G$9</c:f>
              <c:strCache>
                <c:ptCount val="1"/>
                <c:pt idx="0">
                  <c:v>관리안함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'연령별 - 저항성 관리방법'!$D$10:$D$13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'연령별 - 저항성 관리방법'!$G$10:$G$13</c:f>
              <c:numCache>
                <c:formatCode>0%</c:formatCode>
                <c:ptCount val="4"/>
                <c:pt idx="0">
                  <c:v>0.18518518518518517</c:v>
                </c:pt>
                <c:pt idx="1">
                  <c:v>0.20833333333333334</c:v>
                </c:pt>
                <c:pt idx="2">
                  <c:v>0.18333333333333332</c:v>
                </c:pt>
                <c:pt idx="3">
                  <c:v>0.14772727272727273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68-4CF9-83E6-B5C624500894}"/>
            </c:ext>
          </c:extLst>
        </c:ser>
        <c:ser>
          <c:idx val="3"/>
          <c:order val="3"/>
          <c:tx>
            <c:strRef>
              <c:f>'연령별 - 저항성 관리방법'!$H$9</c:f>
              <c:strCache>
                <c:ptCount val="1"/>
                <c:pt idx="0">
                  <c:v>기타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368-4CF9-83E6-B5C6245008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'연령별 - 저항성 관리방법'!$D$10:$D$13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'연령별 - 저항성 관리방법'!$H$10:$H$13</c:f>
              <c:numCache>
                <c:formatCode>0%</c:formatCode>
                <c:ptCount val="4"/>
                <c:pt idx="0">
                  <c:v>3.7037037037037035E-2</c:v>
                </c:pt>
                <c:pt idx="1">
                  <c:v>4.6296296296296294E-3</c:v>
                </c:pt>
                <c:pt idx="2">
                  <c:v>2.1428571428571429E-2</c:v>
                </c:pt>
                <c:pt idx="3">
                  <c:v>3.4090909090909088E-2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368-4CF9-83E6-B5C62450089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38506415"/>
        <c:axId val="1238508335"/>
      </c:barChart>
      <c:catAx>
        <c:axId val="12385064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38508335"/>
        <c:crosses val="autoZero"/>
        <c:auto val="1"/>
        <c:lblAlgn val="ctr"/>
        <c:lblOffset val="100"/>
        <c:noMultiLvlLbl val="0"/>
      </c:catAx>
      <c:valAx>
        <c:axId val="1238508335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385064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저항성 교육 이수여부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Sheet10!$E$9</c:f>
              <c:strCache>
                <c:ptCount val="1"/>
                <c:pt idx="0">
                  <c:v>있다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Sheet10!$D$10:$D$13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Sheet10!$E$10:$E$13</c:f>
              <c:numCache>
                <c:formatCode>0%</c:formatCode>
                <c:ptCount val="4"/>
                <c:pt idx="0">
                  <c:v>0.72661870503597126</c:v>
                </c:pt>
                <c:pt idx="1">
                  <c:v>0.69090909090909092</c:v>
                </c:pt>
                <c:pt idx="2">
                  <c:v>0.72813238770685584</c:v>
                </c:pt>
                <c:pt idx="3">
                  <c:v>0.69892473118279574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E6-4A9B-8416-8C1C0B002F11}"/>
            </c:ext>
          </c:extLst>
        </c:ser>
        <c:ser>
          <c:idx val="1"/>
          <c:order val="1"/>
          <c:tx>
            <c:strRef>
              <c:f>Sheet10!$F$9</c:f>
              <c:strCache>
                <c:ptCount val="1"/>
                <c:pt idx="0">
                  <c:v>없다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Sheet10!$D$10:$D$13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Sheet10!$F$10:$F$13</c:f>
              <c:numCache>
                <c:formatCode>0%</c:formatCode>
                <c:ptCount val="4"/>
                <c:pt idx="0">
                  <c:v>0.2733812949640288</c:v>
                </c:pt>
                <c:pt idx="1">
                  <c:v>0.30909090909090908</c:v>
                </c:pt>
                <c:pt idx="2">
                  <c:v>0.27186761229314421</c:v>
                </c:pt>
                <c:pt idx="3">
                  <c:v>0.30107526881720431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E6-4A9B-8416-8C1C0B002F1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04843376"/>
        <c:axId val="1204839536"/>
      </c:barChart>
      <c:catAx>
        <c:axId val="12048433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04839536"/>
        <c:crosses val="autoZero"/>
        <c:auto val="1"/>
        <c:lblAlgn val="ctr"/>
        <c:lblOffset val="100"/>
        <c:noMultiLvlLbl val="0"/>
      </c:catAx>
      <c:valAx>
        <c:axId val="120483953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04843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교육 기관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Sheet11!$E$9</c:f>
              <c:strCache>
                <c:ptCount val="1"/>
                <c:pt idx="0">
                  <c:v>농업기술센터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Sheet11!$D$10:$D$13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Sheet11!$E$10:$E$13</c:f>
              <c:numCache>
                <c:formatCode>0%</c:formatCode>
                <c:ptCount val="4"/>
                <c:pt idx="0">
                  <c:v>0.376</c:v>
                </c:pt>
                <c:pt idx="1">
                  <c:v>0.32692307692307693</c:v>
                </c:pt>
                <c:pt idx="2">
                  <c:v>0.28292682926829266</c:v>
                </c:pt>
                <c:pt idx="3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88-49BF-B606-5D7E28DF8C81}"/>
            </c:ext>
          </c:extLst>
        </c:ser>
        <c:ser>
          <c:idx val="1"/>
          <c:order val="1"/>
          <c:tx>
            <c:strRef>
              <c:f>Sheet11!$F$9</c:f>
              <c:strCache>
                <c:ptCount val="1"/>
                <c:pt idx="0">
                  <c:v>농약판매상(농협,시판상)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Sheet11!$D$10:$D$13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Sheet11!$F$10:$F$13</c:f>
              <c:numCache>
                <c:formatCode>0%</c:formatCode>
                <c:ptCount val="4"/>
                <c:pt idx="0">
                  <c:v>0.2</c:v>
                </c:pt>
                <c:pt idx="1">
                  <c:v>0.21634615384615385</c:v>
                </c:pt>
                <c:pt idx="2">
                  <c:v>0.31463414634146342</c:v>
                </c:pt>
                <c:pt idx="3">
                  <c:v>0.2388888888888889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88-49BF-B606-5D7E28DF8C81}"/>
            </c:ext>
          </c:extLst>
        </c:ser>
        <c:ser>
          <c:idx val="2"/>
          <c:order val="2"/>
          <c:tx>
            <c:strRef>
              <c:f>Sheet11!$G$9</c:f>
              <c:strCache>
                <c:ptCount val="1"/>
                <c:pt idx="0">
                  <c:v>농약회사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Sheet11!$D$10:$D$13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Sheet11!$G$10:$G$13</c:f>
              <c:numCache>
                <c:formatCode>0%</c:formatCode>
                <c:ptCount val="4"/>
                <c:pt idx="0">
                  <c:v>8.7999999999999995E-2</c:v>
                </c:pt>
                <c:pt idx="1">
                  <c:v>0.10576923076923077</c:v>
                </c:pt>
                <c:pt idx="2">
                  <c:v>0.11463414634146342</c:v>
                </c:pt>
                <c:pt idx="3">
                  <c:v>0.17777777777777778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88-49BF-B606-5D7E28DF8C81}"/>
            </c:ext>
          </c:extLst>
        </c:ser>
        <c:ser>
          <c:idx val="3"/>
          <c:order val="3"/>
          <c:tx>
            <c:strRef>
              <c:f>Sheet11!$H$9</c:f>
              <c:strCache>
                <c:ptCount val="1"/>
                <c:pt idx="0">
                  <c:v>기타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Sheet11!$D$10:$D$13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Sheet11!$H$10:$H$13</c:f>
              <c:numCache>
                <c:formatCode>0%</c:formatCode>
                <c:ptCount val="4"/>
                <c:pt idx="0">
                  <c:v>3.2000000000000001E-2</c:v>
                </c:pt>
                <c:pt idx="1">
                  <c:v>2.403846153846154E-2</c:v>
                </c:pt>
                <c:pt idx="2">
                  <c:v>7.3170731707317077E-3</c:v>
                </c:pt>
                <c:pt idx="3">
                  <c:v>2.2222222222222223E-2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88-49BF-B606-5D7E28DF8C8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77309152"/>
        <c:axId val="1277297152"/>
      </c:barChart>
      <c:catAx>
        <c:axId val="12773091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77297152"/>
        <c:crosses val="autoZero"/>
        <c:auto val="1"/>
        <c:lblAlgn val="ctr"/>
        <c:lblOffset val="100"/>
        <c:noMultiLvlLbl val="0"/>
      </c:catAx>
      <c:valAx>
        <c:axId val="127729715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77309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dirty="0"/>
              <a:t>저항성 교육 </a:t>
            </a:r>
            <a:r>
              <a:rPr lang="ko-KR" altLang="en-US" dirty="0"/>
              <a:t>필요성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Sheet12!$E$9</c:f>
              <c:strCache>
                <c:ptCount val="1"/>
                <c:pt idx="0">
                  <c:v>필요하다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Sheet12!$D$10:$D$13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Sheet12!$E$10:$E$13</c:f>
              <c:numCache>
                <c:formatCode>0%</c:formatCode>
                <c:ptCount val="4"/>
                <c:pt idx="0">
                  <c:v>0.94160583941605835</c:v>
                </c:pt>
                <c:pt idx="1">
                  <c:v>0.95</c:v>
                </c:pt>
                <c:pt idx="2">
                  <c:v>0.95238095238095233</c:v>
                </c:pt>
                <c:pt idx="3">
                  <c:v>0.91712707182320441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28-407E-9767-6EFADD00B78A}"/>
            </c:ext>
          </c:extLst>
        </c:ser>
        <c:ser>
          <c:idx val="1"/>
          <c:order val="1"/>
          <c:tx>
            <c:strRef>
              <c:f>Sheet12!$F$9</c:f>
              <c:strCache>
                <c:ptCount val="1"/>
                <c:pt idx="0">
                  <c:v>필요없다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Sheet12!$D$10:$D$13</c:f>
              <c:strCache>
                <c:ptCount val="4"/>
                <c:pt idx="0">
                  <c:v>40대 이하</c:v>
                </c:pt>
                <c:pt idx="1">
                  <c:v>50대</c:v>
                </c:pt>
                <c:pt idx="2">
                  <c:v>60대</c:v>
                </c:pt>
                <c:pt idx="3">
                  <c:v>70대 이상</c:v>
                </c:pt>
              </c:strCache>
            </c:strRef>
          </c:cat>
          <c:val>
            <c:numRef>
              <c:f>Sheet12!$F$10:$F$13</c:f>
              <c:numCache>
                <c:formatCode>0%</c:formatCode>
                <c:ptCount val="4"/>
                <c:pt idx="0">
                  <c:v>5.8394160583941604E-2</c:v>
                </c:pt>
                <c:pt idx="1">
                  <c:v>0.05</c:v>
                </c:pt>
                <c:pt idx="2">
                  <c:v>4.7619047619047616E-2</c:v>
                </c:pt>
                <c:pt idx="3">
                  <c:v>8.2872928176795577E-2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28-407E-9767-6EFADD00B78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96824016"/>
        <c:axId val="1296840336"/>
      </c:barChart>
      <c:catAx>
        <c:axId val="1296824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96840336"/>
        <c:crosses val="autoZero"/>
        <c:auto val="1"/>
        <c:lblAlgn val="ctr"/>
        <c:lblOffset val="100"/>
        <c:noMultiLvlLbl val="0"/>
      </c:catAx>
      <c:valAx>
        <c:axId val="1296840336"/>
        <c:scaling>
          <c:orientation val="minMax"/>
          <c:min val="0"/>
        </c:scaling>
        <c:delete val="1"/>
        <c:axPos val="l"/>
        <c:numFmt formatCode="0%" sourceLinked="1"/>
        <c:majorTickMark val="none"/>
        <c:minorTickMark val="none"/>
        <c:tickLblPos val="nextTo"/>
        <c:crossAx val="1296824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농약 구매처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Sheet1!$E$9</c:f>
              <c:strCache>
                <c:ptCount val="1"/>
                <c:pt idx="0">
                  <c:v>농협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Sheet1!$E$10:$E$14</c:f>
              <c:numCache>
                <c:formatCode>0%</c:formatCode>
                <c:ptCount val="5"/>
                <c:pt idx="0">
                  <c:v>0.81818181818181823</c:v>
                </c:pt>
                <c:pt idx="1">
                  <c:v>0.63636363636363635</c:v>
                </c:pt>
                <c:pt idx="2">
                  <c:v>0.40816326530612246</c:v>
                </c:pt>
                <c:pt idx="3">
                  <c:v>0.71499999999999997</c:v>
                </c:pt>
                <c:pt idx="4">
                  <c:v>0.52238805970149249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68-476B-B265-92A12FDE80EE}"/>
            </c:ext>
          </c:extLst>
        </c:ser>
        <c:ser>
          <c:idx val="1"/>
          <c:order val="1"/>
          <c:tx>
            <c:strRef>
              <c:f>Sheet1!$F$9</c:f>
              <c:strCache>
                <c:ptCount val="1"/>
                <c:pt idx="0">
                  <c:v>시판상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Sheet1!$F$10:$F$14</c:f>
              <c:numCache>
                <c:formatCode>0%</c:formatCode>
                <c:ptCount val="5"/>
                <c:pt idx="0">
                  <c:v>0.18181818181818182</c:v>
                </c:pt>
                <c:pt idx="1">
                  <c:v>0.36363636363636365</c:v>
                </c:pt>
                <c:pt idx="2">
                  <c:v>0.59183673469387754</c:v>
                </c:pt>
                <c:pt idx="3">
                  <c:v>0.28499999999999998</c:v>
                </c:pt>
                <c:pt idx="4">
                  <c:v>0.47761194029850745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68-476B-B265-92A12FDE80E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36774543"/>
        <c:axId val="1236781743"/>
      </c:barChart>
      <c:catAx>
        <c:axId val="12367745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36781743"/>
        <c:crosses val="autoZero"/>
        <c:auto val="1"/>
        <c:lblAlgn val="ctr"/>
        <c:lblOffset val="100"/>
        <c:noMultiLvlLbl val="0"/>
      </c:catAx>
      <c:valAx>
        <c:axId val="123678174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367745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농약 선택방법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Sheet3!$E$9</c:f>
              <c:strCache>
                <c:ptCount val="1"/>
                <c:pt idx="0">
                  <c:v>판매관리인 추천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Sheet3!$E$10:$E$14</c:f>
              <c:numCache>
                <c:formatCode>0%</c:formatCode>
                <c:ptCount val="5"/>
                <c:pt idx="0">
                  <c:v>0.52016129032258063</c:v>
                </c:pt>
                <c:pt idx="1">
                  <c:v>0.58139534883720934</c:v>
                </c:pt>
                <c:pt idx="2">
                  <c:v>0.51020408163265307</c:v>
                </c:pt>
                <c:pt idx="3">
                  <c:v>0.62623762376237624</c:v>
                </c:pt>
                <c:pt idx="4">
                  <c:v>0.46268656716417911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AA-4E44-A1FF-42A2FD1B1336}"/>
            </c:ext>
          </c:extLst>
        </c:ser>
        <c:ser>
          <c:idx val="1"/>
          <c:order val="1"/>
          <c:tx>
            <c:strRef>
              <c:f>Sheet3!$F$9</c:f>
              <c:strCache>
                <c:ptCount val="1"/>
                <c:pt idx="0">
                  <c:v>본인 선택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Sheet3!$F$10:$F$14</c:f>
              <c:numCache>
                <c:formatCode>0%</c:formatCode>
                <c:ptCount val="5"/>
                <c:pt idx="0">
                  <c:v>0.36693548387096775</c:v>
                </c:pt>
                <c:pt idx="1">
                  <c:v>0.30232558139534882</c:v>
                </c:pt>
                <c:pt idx="2">
                  <c:v>0.34693877551020408</c:v>
                </c:pt>
                <c:pt idx="3">
                  <c:v>0.28960396039603958</c:v>
                </c:pt>
                <c:pt idx="4">
                  <c:v>0.38805970149253732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AA-4E44-A1FF-42A2FD1B1336}"/>
            </c:ext>
          </c:extLst>
        </c:ser>
        <c:ser>
          <c:idx val="2"/>
          <c:order val="2"/>
          <c:tx>
            <c:strRef>
              <c:f>Sheet3!$G$9</c:f>
              <c:strCache>
                <c:ptCount val="1"/>
                <c:pt idx="0">
                  <c:v>주변농업인 추천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Sheet3!$G$10:$G$14</c:f>
              <c:numCache>
                <c:formatCode>0%</c:formatCode>
                <c:ptCount val="5"/>
                <c:pt idx="0">
                  <c:v>0.11290322580645161</c:v>
                </c:pt>
                <c:pt idx="1">
                  <c:v>0.11627906976744186</c:v>
                </c:pt>
                <c:pt idx="2">
                  <c:v>0.14285714285714285</c:v>
                </c:pt>
                <c:pt idx="3">
                  <c:v>8.4158415841584164E-2</c:v>
                </c:pt>
                <c:pt idx="4">
                  <c:v>0.14925373134328357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AA-4E44-A1FF-42A2FD1B133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04842896"/>
        <c:axId val="1204843856"/>
      </c:barChart>
      <c:catAx>
        <c:axId val="1204842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04843856"/>
        <c:crosses val="autoZero"/>
        <c:auto val="1"/>
        <c:lblAlgn val="ctr"/>
        <c:lblOffset val="100"/>
        <c:noMultiLvlLbl val="0"/>
      </c:catAx>
      <c:valAx>
        <c:axId val="120484385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04842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'3. 농약선택기준'!$E$1</c:f>
              <c:strCache>
                <c:ptCount val="1"/>
                <c:pt idx="0">
                  <c:v>3. Selection Criteria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DE96-4B6B-A2B0-9F93C2D2DAE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DE96-4B6B-A2B0-9F93C2D2DAE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DE96-4B6B-A2B0-9F93C2D2DAE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DE96-4B6B-A2B0-9F93C2D2DAE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DE96-4B6B-A2B0-9F93C2D2DAEB}"/>
              </c:ext>
            </c:extLst>
          </c:dPt>
          <c:dLbls>
            <c:dLbl>
              <c:idx val="0"/>
              <c:layout>
                <c:manualLayout>
                  <c:x val="2.8985507246376753E-2"/>
                  <c:y val="-1.592718998862345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E96-4B6B-A2B0-9F93C2D2DAEB}"/>
                </c:ext>
              </c:extLst>
            </c:dLbl>
            <c:dLbl>
              <c:idx val="1"/>
              <c:layout>
                <c:manualLayout>
                  <c:x val="-3.3816425120772944E-2"/>
                  <c:y val="0.1774744027303753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E96-4B6B-A2B0-9F93C2D2DAEB}"/>
                </c:ext>
              </c:extLst>
            </c:dLbl>
            <c:dLbl>
              <c:idx val="2"/>
              <c:layout>
                <c:manualLayout>
                  <c:x val="3.2206119162640899E-2"/>
                  <c:y val="0.168373151308304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E96-4B6B-A2B0-9F93C2D2DAEB}"/>
                </c:ext>
              </c:extLst>
            </c:dLbl>
            <c:dLbl>
              <c:idx val="3"/>
              <c:layout>
                <c:manualLayout>
                  <c:x val="2.2544283413848603E-2"/>
                  <c:y val="-3.868031854379977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E96-4B6B-A2B0-9F93C2D2DAEB}"/>
                </c:ext>
              </c:extLst>
            </c:dLbl>
            <c:dLbl>
              <c:idx val="4"/>
              <c:layout>
                <c:manualLayout>
                  <c:x val="-1.610305958132045E-2"/>
                  <c:y val="-1.820250284414107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E96-4B6B-A2B0-9F93C2D2DAEB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'3. 농약선택기준'!$D$2:$D$6</c:f>
              <c:strCache>
                <c:ptCount val="5"/>
                <c:pt idx="0">
                  <c:v>무응답</c:v>
                </c:pt>
                <c:pt idx="1">
                  <c:v>판매관리인추천</c:v>
                </c:pt>
                <c:pt idx="2">
                  <c:v>본인원하는농약</c:v>
                </c:pt>
                <c:pt idx="3">
                  <c:v>주변농업인 추천</c:v>
                </c:pt>
                <c:pt idx="4">
                  <c:v>복수응답</c:v>
                </c:pt>
              </c:strCache>
            </c:strRef>
          </c:cat>
          <c:val>
            <c:numRef>
              <c:f>'3. 농약선택기준'!$E$2:$E$6</c:f>
              <c:numCache>
                <c:formatCode>General</c:formatCode>
                <c:ptCount val="5"/>
                <c:pt idx="0">
                  <c:v>5</c:v>
                </c:pt>
                <c:pt idx="1">
                  <c:v>535</c:v>
                </c:pt>
                <c:pt idx="2">
                  <c:v>304</c:v>
                </c:pt>
                <c:pt idx="3">
                  <c:v>102</c:v>
                </c:pt>
                <c:pt idx="4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E96-4B6B-A2B0-9F93C2D2DAEB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ko-KR" sz="2128" b="1" i="0" u="none" strike="noStrike" kern="1200" cap="all" spc="120" normalizeH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저항성 발현 주의사항 안내여부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Sheet4!$E$9</c:f>
              <c:strCache>
                <c:ptCount val="1"/>
                <c:pt idx="0">
                  <c:v>있다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Sheet4!$E$10:$E$14</c:f>
              <c:numCache>
                <c:formatCode>0%</c:formatCode>
                <c:ptCount val="5"/>
                <c:pt idx="0">
                  <c:v>0.74796747967479671</c:v>
                </c:pt>
                <c:pt idx="1">
                  <c:v>0.68965517241379315</c:v>
                </c:pt>
                <c:pt idx="2">
                  <c:v>0.73469387755102045</c:v>
                </c:pt>
                <c:pt idx="3">
                  <c:v>0.83213429256594729</c:v>
                </c:pt>
                <c:pt idx="4">
                  <c:v>0.66176470588235292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50-4BFD-818B-6364612ACE0D}"/>
            </c:ext>
          </c:extLst>
        </c:ser>
        <c:ser>
          <c:idx val="1"/>
          <c:order val="1"/>
          <c:tx>
            <c:strRef>
              <c:f>Sheet4!$F$9</c:f>
              <c:strCache>
                <c:ptCount val="1"/>
                <c:pt idx="0">
                  <c:v>없다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Sheet4!$F$10:$F$14</c:f>
              <c:numCache>
                <c:formatCode>0%</c:formatCode>
                <c:ptCount val="5"/>
                <c:pt idx="0">
                  <c:v>0.25203252032520324</c:v>
                </c:pt>
                <c:pt idx="1">
                  <c:v>0.31034482758620691</c:v>
                </c:pt>
                <c:pt idx="2">
                  <c:v>0.26530612244897961</c:v>
                </c:pt>
                <c:pt idx="3">
                  <c:v>0.16786570743405277</c:v>
                </c:pt>
                <c:pt idx="4">
                  <c:v>0.33823529411764708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50-4BFD-818B-6364612ACE0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77305792"/>
        <c:axId val="1277285632"/>
      </c:barChart>
      <c:catAx>
        <c:axId val="1277305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77285632"/>
        <c:crosses val="autoZero"/>
        <c:auto val="1"/>
        <c:lblAlgn val="ctr"/>
        <c:lblOffset val="100"/>
        <c:noMultiLvlLbl val="0"/>
      </c:catAx>
      <c:valAx>
        <c:axId val="127728563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77305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동일농약 연속사용 경험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Sheet5!$E$9</c:f>
              <c:strCache>
                <c:ptCount val="1"/>
                <c:pt idx="0">
                  <c:v>있다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Sheet5!$D$10:$D$14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Sheet5!$E$10:$E$14</c:f>
              <c:numCache>
                <c:formatCode>0%</c:formatCode>
                <c:ptCount val="5"/>
                <c:pt idx="0">
                  <c:v>0.85317460317460314</c:v>
                </c:pt>
                <c:pt idx="1">
                  <c:v>0.70454545454545459</c:v>
                </c:pt>
                <c:pt idx="2">
                  <c:v>0.87755102040816324</c:v>
                </c:pt>
                <c:pt idx="3">
                  <c:v>0.74340527577937654</c:v>
                </c:pt>
                <c:pt idx="4">
                  <c:v>0.77611940298507465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02-4B58-884A-A8F2D25086CB}"/>
            </c:ext>
          </c:extLst>
        </c:ser>
        <c:ser>
          <c:idx val="1"/>
          <c:order val="1"/>
          <c:tx>
            <c:strRef>
              <c:f>Sheet5!$F$9</c:f>
              <c:strCache>
                <c:ptCount val="1"/>
                <c:pt idx="0">
                  <c:v>없다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Sheet5!$D$10:$D$14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Sheet5!$F$10:$F$14</c:f>
              <c:numCache>
                <c:formatCode>0%</c:formatCode>
                <c:ptCount val="5"/>
                <c:pt idx="0">
                  <c:v>0.14682539682539683</c:v>
                </c:pt>
                <c:pt idx="1">
                  <c:v>0.29545454545454547</c:v>
                </c:pt>
                <c:pt idx="2">
                  <c:v>0.12244897959183673</c:v>
                </c:pt>
                <c:pt idx="3">
                  <c:v>0.25659472422062352</c:v>
                </c:pt>
                <c:pt idx="4">
                  <c:v>0.22388059701492538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02-4B58-884A-A8F2D25086C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04847696"/>
        <c:axId val="1204848176"/>
      </c:barChart>
      <c:catAx>
        <c:axId val="1204847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04848176"/>
        <c:crosses val="autoZero"/>
        <c:auto val="1"/>
        <c:lblAlgn val="ctr"/>
        <c:lblOffset val="100"/>
        <c:noMultiLvlLbl val="0"/>
      </c:catAx>
      <c:valAx>
        <c:axId val="120484817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04847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128" b="1" i="0" u="none" strike="noStrike" kern="1200" cap="all" spc="120" normalizeH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효과 저조 경험</a:t>
            </a:r>
            <a:endParaRPr lang="ko-KR" altLang="ko-KR" sz="2128" b="1" i="0" u="none" strike="noStrike" kern="1200" cap="all" spc="120" normalizeH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Sheet6!$E$9</c:f>
              <c:strCache>
                <c:ptCount val="1"/>
                <c:pt idx="0">
                  <c:v>있다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Sheet6!$D$10:$D$14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Sheet6!$E$10:$E$14</c:f>
              <c:numCache>
                <c:formatCode>0%</c:formatCode>
                <c:ptCount val="5"/>
                <c:pt idx="0">
                  <c:v>0.66007905138339917</c:v>
                </c:pt>
                <c:pt idx="1">
                  <c:v>0.55681818181818177</c:v>
                </c:pt>
                <c:pt idx="2">
                  <c:v>0.75510204081632648</c:v>
                </c:pt>
                <c:pt idx="3">
                  <c:v>0.65450121654501214</c:v>
                </c:pt>
                <c:pt idx="4">
                  <c:v>0.66153846153846152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AE-47BD-99A6-133EB8A84D18}"/>
            </c:ext>
          </c:extLst>
        </c:ser>
        <c:ser>
          <c:idx val="1"/>
          <c:order val="1"/>
          <c:tx>
            <c:strRef>
              <c:f>Sheet6!$F$9</c:f>
              <c:strCache>
                <c:ptCount val="1"/>
                <c:pt idx="0">
                  <c:v>없다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Sheet6!$D$10:$D$14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Sheet6!$F$10:$F$14</c:f>
              <c:numCache>
                <c:formatCode>0%</c:formatCode>
                <c:ptCount val="5"/>
                <c:pt idx="0">
                  <c:v>0.33992094861660077</c:v>
                </c:pt>
                <c:pt idx="1">
                  <c:v>0.44318181818181818</c:v>
                </c:pt>
                <c:pt idx="2">
                  <c:v>0.24489795918367346</c:v>
                </c:pt>
                <c:pt idx="3">
                  <c:v>0.34549878345498786</c:v>
                </c:pt>
                <c:pt idx="4">
                  <c:v>0.33846153846153848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AE-47BD-99A6-133EB8A84D1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77311552"/>
        <c:axId val="1277312032"/>
      </c:barChart>
      <c:catAx>
        <c:axId val="12773115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77312032"/>
        <c:crosses val="autoZero"/>
        <c:auto val="1"/>
        <c:lblAlgn val="ctr"/>
        <c:lblOffset val="100"/>
        <c:noMultiLvlLbl val="0"/>
      </c:catAx>
      <c:valAx>
        <c:axId val="127731203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77311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효과 저조원인 인식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Sheet7!$E$9</c:f>
              <c:strCache>
                <c:ptCount val="1"/>
                <c:pt idx="0">
                  <c:v>병해충 맞지않는 농약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Sheet7!$D$10:$D$14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Sheet7!$E$10:$E$14</c:f>
              <c:numCache>
                <c:formatCode>0%</c:formatCode>
                <c:ptCount val="5"/>
                <c:pt idx="0">
                  <c:v>0.17338709677419356</c:v>
                </c:pt>
                <c:pt idx="1">
                  <c:v>0.13793103448275862</c:v>
                </c:pt>
                <c:pt idx="2">
                  <c:v>8.1632653061224483E-2</c:v>
                </c:pt>
                <c:pt idx="3">
                  <c:v>0.1980440097799511</c:v>
                </c:pt>
                <c:pt idx="4">
                  <c:v>9.0909090909090912E-2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46-45AB-A44B-88FEA2FFDA1F}"/>
            </c:ext>
          </c:extLst>
        </c:ser>
        <c:ser>
          <c:idx val="1"/>
          <c:order val="1"/>
          <c:tx>
            <c:strRef>
              <c:f>Sheet7!$F$9</c:f>
              <c:strCache>
                <c:ptCount val="1"/>
                <c:pt idx="0">
                  <c:v>사용시기 또는 사용량 미준수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Sheet7!$D$10:$D$14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Sheet7!$F$10:$F$14</c:f>
              <c:numCache>
                <c:formatCode>0%</c:formatCode>
                <c:ptCount val="5"/>
                <c:pt idx="0">
                  <c:v>0.21370967741935484</c:v>
                </c:pt>
                <c:pt idx="1">
                  <c:v>0.28735632183908044</c:v>
                </c:pt>
                <c:pt idx="2">
                  <c:v>0.26530612244897961</c:v>
                </c:pt>
                <c:pt idx="3">
                  <c:v>0.20293398533007334</c:v>
                </c:pt>
                <c:pt idx="4">
                  <c:v>0.30303030303030304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46-45AB-A44B-88FEA2FFDA1F}"/>
            </c:ext>
          </c:extLst>
        </c:ser>
        <c:ser>
          <c:idx val="2"/>
          <c:order val="2"/>
          <c:tx>
            <c:strRef>
              <c:f>Sheet7!$G$9</c:f>
              <c:strCache>
                <c:ptCount val="1"/>
                <c:pt idx="0">
                  <c:v>저항성발생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Sheet7!$D$10:$D$14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Sheet7!$G$10:$G$14</c:f>
              <c:numCache>
                <c:formatCode>0%</c:formatCode>
                <c:ptCount val="5"/>
                <c:pt idx="0">
                  <c:v>0.45161290322580644</c:v>
                </c:pt>
                <c:pt idx="1">
                  <c:v>0.40229885057471265</c:v>
                </c:pt>
                <c:pt idx="2">
                  <c:v>0.61224489795918369</c:v>
                </c:pt>
                <c:pt idx="3">
                  <c:v>0.49633251833740832</c:v>
                </c:pt>
                <c:pt idx="4">
                  <c:v>0.37878787878787878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546-45AB-A44B-88FEA2FFDA1F}"/>
            </c:ext>
          </c:extLst>
        </c:ser>
        <c:ser>
          <c:idx val="3"/>
          <c:order val="3"/>
          <c:tx>
            <c:strRef>
              <c:f>Sheet7!$H$9</c:f>
              <c:strCache>
                <c:ptCount val="1"/>
                <c:pt idx="0">
                  <c:v>모름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Sheet7!$D$10:$D$14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Sheet7!$H$10:$H$14</c:f>
              <c:numCache>
                <c:formatCode>0%</c:formatCode>
                <c:ptCount val="5"/>
                <c:pt idx="0">
                  <c:v>0.16129032258064516</c:v>
                </c:pt>
                <c:pt idx="1">
                  <c:v>0.17241379310344829</c:v>
                </c:pt>
                <c:pt idx="2">
                  <c:v>4.0816326530612242E-2</c:v>
                </c:pt>
                <c:pt idx="3">
                  <c:v>0.10268948655256724</c:v>
                </c:pt>
                <c:pt idx="4">
                  <c:v>0.22727272727272727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546-45AB-A44B-88FEA2FFDA1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38502095"/>
        <c:axId val="1238504495"/>
      </c:barChart>
      <c:catAx>
        <c:axId val="12385020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38504495"/>
        <c:crosses val="autoZero"/>
        <c:auto val="1"/>
        <c:lblAlgn val="ctr"/>
        <c:lblOffset val="100"/>
        <c:noMultiLvlLbl val="0"/>
      </c:catAx>
      <c:valAx>
        <c:axId val="1238504495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38502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저항성 발생사유 지식 유무</a:t>
            </a:r>
            <a:endParaRPr lang="en-US" alt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Sheet8!$E$9</c:f>
              <c:strCache>
                <c:ptCount val="1"/>
                <c:pt idx="0">
                  <c:v>안다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Sheet8!$D$10:$D$14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Sheet8!$E$10:$E$14</c:f>
              <c:numCache>
                <c:formatCode>0%</c:formatCode>
                <c:ptCount val="5"/>
                <c:pt idx="0">
                  <c:v>0.84920634920634919</c:v>
                </c:pt>
                <c:pt idx="1">
                  <c:v>0.78409090909090906</c:v>
                </c:pt>
                <c:pt idx="2">
                  <c:v>0.89795918367346939</c:v>
                </c:pt>
                <c:pt idx="3">
                  <c:v>0.90191387559808611</c:v>
                </c:pt>
                <c:pt idx="4">
                  <c:v>0.79411764705882348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D1-4A38-A598-96803FEA0640}"/>
            </c:ext>
          </c:extLst>
        </c:ser>
        <c:ser>
          <c:idx val="1"/>
          <c:order val="1"/>
          <c:tx>
            <c:strRef>
              <c:f>Sheet8!$F$9</c:f>
              <c:strCache>
                <c:ptCount val="1"/>
                <c:pt idx="0">
                  <c:v>모른다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Sheet8!$D$10:$D$14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Sheet8!$F$10:$F$14</c:f>
              <c:numCache>
                <c:formatCode>0%</c:formatCode>
                <c:ptCount val="5"/>
                <c:pt idx="0">
                  <c:v>0.15079365079365079</c:v>
                </c:pt>
                <c:pt idx="1">
                  <c:v>0.21590909090909091</c:v>
                </c:pt>
                <c:pt idx="2">
                  <c:v>0.10204081632653061</c:v>
                </c:pt>
                <c:pt idx="3">
                  <c:v>9.8086124401913874E-2</c:v>
                </c:pt>
                <c:pt idx="4">
                  <c:v>0.20588235294117646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D1-4A38-A598-96803FEA064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77306752"/>
        <c:axId val="1277292832"/>
      </c:barChart>
      <c:catAx>
        <c:axId val="1277306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77292832"/>
        <c:crosses val="autoZero"/>
        <c:auto val="1"/>
        <c:lblAlgn val="ctr"/>
        <c:lblOffset val="100"/>
        <c:noMultiLvlLbl val="0"/>
      </c:catAx>
      <c:valAx>
        <c:axId val="127729283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77306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저항성 관리방법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Sheet9!$E$9</c:f>
              <c:strCache>
                <c:ptCount val="1"/>
                <c:pt idx="0">
                  <c:v>판매관리인 구매이력으로 관리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Sheet9!$D$10:$D$14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Sheet9!$E$10:$E$14</c:f>
              <c:numCache>
                <c:formatCode>0%</c:formatCode>
                <c:ptCount val="5"/>
                <c:pt idx="0">
                  <c:v>0.4541832669322709</c:v>
                </c:pt>
                <c:pt idx="1">
                  <c:v>0.53488372093023251</c:v>
                </c:pt>
                <c:pt idx="2">
                  <c:v>0.53061224489795922</c:v>
                </c:pt>
                <c:pt idx="3">
                  <c:v>0.5536585365853659</c:v>
                </c:pt>
                <c:pt idx="4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CE-4611-8ED3-5D6FCB92643B}"/>
            </c:ext>
          </c:extLst>
        </c:ser>
        <c:ser>
          <c:idx val="1"/>
          <c:order val="1"/>
          <c:tx>
            <c:strRef>
              <c:f>Sheet9!$F$9</c:f>
              <c:strCache>
                <c:ptCount val="1"/>
                <c:pt idx="0">
                  <c:v>본인이 사용이력 관리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Sheet9!$D$10:$D$14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Sheet9!$F$10:$F$14</c:f>
              <c:numCache>
                <c:formatCode>0%</c:formatCode>
                <c:ptCount val="5"/>
                <c:pt idx="0">
                  <c:v>0.22310756972111553</c:v>
                </c:pt>
                <c:pt idx="1">
                  <c:v>0.22093023255813954</c:v>
                </c:pt>
                <c:pt idx="2">
                  <c:v>0.34693877551020408</c:v>
                </c:pt>
                <c:pt idx="3">
                  <c:v>0.33902439024390246</c:v>
                </c:pt>
                <c:pt idx="4">
                  <c:v>0.30769230769230771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1CE-4611-8ED3-5D6FCB92643B}"/>
            </c:ext>
          </c:extLst>
        </c:ser>
        <c:ser>
          <c:idx val="2"/>
          <c:order val="2"/>
          <c:tx>
            <c:strRef>
              <c:f>Sheet9!$G$9</c:f>
              <c:strCache>
                <c:ptCount val="1"/>
                <c:pt idx="0">
                  <c:v>관리안함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Sheet9!$D$10:$D$14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Sheet9!$G$10:$G$14</c:f>
              <c:numCache>
                <c:formatCode>0%</c:formatCode>
                <c:ptCount val="5"/>
                <c:pt idx="0">
                  <c:v>0.2788844621513944</c:v>
                </c:pt>
                <c:pt idx="1">
                  <c:v>0.23255813953488372</c:v>
                </c:pt>
                <c:pt idx="2">
                  <c:v>0.12244897959183673</c:v>
                </c:pt>
                <c:pt idx="3">
                  <c:v>9.7560975609756101E-2</c:v>
                </c:pt>
                <c:pt idx="4">
                  <c:v>0.23076923076923078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1CE-4611-8ED3-5D6FCB92643B}"/>
            </c:ext>
          </c:extLst>
        </c:ser>
        <c:ser>
          <c:idx val="3"/>
          <c:order val="3"/>
          <c:tx>
            <c:strRef>
              <c:f>Sheet9!$H$9</c:f>
              <c:strCache>
                <c:ptCount val="1"/>
                <c:pt idx="0">
                  <c:v>기타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522-47BB-AAAF-82294AFEE821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522-47BB-AAAF-82294AFEE821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522-47BB-AAAF-82294AFEE8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Sheet9!$D$10:$D$14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Sheet9!$H$10:$H$14</c:f>
              <c:numCache>
                <c:formatCode>0%</c:formatCode>
                <c:ptCount val="5"/>
                <c:pt idx="0">
                  <c:v>4.3824701195219126E-2</c:v>
                </c:pt>
                <c:pt idx="1">
                  <c:v>1.1627906976744186E-2</c:v>
                </c:pt>
                <c:pt idx="2">
                  <c:v>0</c:v>
                </c:pt>
                <c:pt idx="3">
                  <c:v>9.7560975609756097E-3</c:v>
                </c:pt>
                <c:pt idx="4">
                  <c:v>6.1538461538461542E-2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1CE-4611-8ED3-5D6FCB92643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86255680"/>
        <c:axId val="1286245600"/>
      </c:barChart>
      <c:catAx>
        <c:axId val="1286255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86245600"/>
        <c:crosses val="autoZero"/>
        <c:auto val="1"/>
        <c:lblAlgn val="ctr"/>
        <c:lblOffset val="100"/>
        <c:noMultiLvlLbl val="0"/>
      </c:catAx>
      <c:valAx>
        <c:axId val="128624560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86255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저항성 교육 이수여부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Sheet10!$E$9</c:f>
              <c:strCache>
                <c:ptCount val="1"/>
                <c:pt idx="0">
                  <c:v>있다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Sheet10!$D$10:$D$14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Sheet10!$E$10:$E$14</c:f>
              <c:numCache>
                <c:formatCode>0%</c:formatCode>
                <c:ptCount val="5"/>
                <c:pt idx="0">
                  <c:v>0.66141732283464572</c:v>
                </c:pt>
                <c:pt idx="1">
                  <c:v>0.64772727272727271</c:v>
                </c:pt>
                <c:pt idx="2">
                  <c:v>0.65306122448979587</c:v>
                </c:pt>
                <c:pt idx="3">
                  <c:v>0.77272727272727271</c:v>
                </c:pt>
                <c:pt idx="4">
                  <c:v>0.6029411764705882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B7-4BC0-B6D5-E19AF3845A2C}"/>
            </c:ext>
          </c:extLst>
        </c:ser>
        <c:ser>
          <c:idx val="1"/>
          <c:order val="1"/>
          <c:tx>
            <c:strRef>
              <c:f>Sheet10!$F$9</c:f>
              <c:strCache>
                <c:ptCount val="1"/>
                <c:pt idx="0">
                  <c:v>없다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Sheet10!$D$10:$D$14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Sheet10!$F$10:$F$14</c:f>
              <c:numCache>
                <c:formatCode>0%</c:formatCode>
                <c:ptCount val="5"/>
                <c:pt idx="0">
                  <c:v>0.33858267716535434</c:v>
                </c:pt>
                <c:pt idx="1">
                  <c:v>0.35227272727272729</c:v>
                </c:pt>
                <c:pt idx="2">
                  <c:v>0.34693877551020408</c:v>
                </c:pt>
                <c:pt idx="3">
                  <c:v>0.22727272727272727</c:v>
                </c:pt>
                <c:pt idx="4">
                  <c:v>0.39705882352941174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B7-4BC0-B6D5-E19AF3845A2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03209728"/>
        <c:axId val="1203208288"/>
      </c:barChart>
      <c:catAx>
        <c:axId val="12032097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03208288"/>
        <c:crosses val="autoZero"/>
        <c:auto val="1"/>
        <c:lblAlgn val="ctr"/>
        <c:lblOffset val="100"/>
        <c:noMultiLvlLbl val="0"/>
      </c:catAx>
      <c:valAx>
        <c:axId val="120320828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03209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저항성 교육 주체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Sheet11!$E$9</c:f>
              <c:strCache>
                <c:ptCount val="1"/>
                <c:pt idx="0">
                  <c:v>농업기술센터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Sheet11!$D$10:$D$14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Sheet11!$E$10:$E$14</c:f>
              <c:numCache>
                <c:formatCode>0%</c:formatCode>
                <c:ptCount val="5"/>
                <c:pt idx="0">
                  <c:v>0.36645962732919257</c:v>
                </c:pt>
                <c:pt idx="1">
                  <c:v>0.46296296296296297</c:v>
                </c:pt>
                <c:pt idx="2">
                  <c:v>0.4375</c:v>
                </c:pt>
                <c:pt idx="3">
                  <c:v>0.46440677966101696</c:v>
                </c:pt>
                <c:pt idx="4">
                  <c:v>0.47499999999999998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04-4E48-8E1C-FF4FC614C596}"/>
            </c:ext>
          </c:extLst>
        </c:ser>
        <c:ser>
          <c:idx val="1"/>
          <c:order val="1"/>
          <c:tx>
            <c:strRef>
              <c:f>Sheet11!$F$9</c:f>
              <c:strCache>
                <c:ptCount val="1"/>
                <c:pt idx="0">
                  <c:v>농약판매상(농협,시판상)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Sheet11!$D$10:$D$14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Sheet11!$F$10:$F$14</c:f>
              <c:numCache>
                <c:formatCode>0%</c:formatCode>
                <c:ptCount val="5"/>
                <c:pt idx="0">
                  <c:v>0.453416149068323</c:v>
                </c:pt>
                <c:pt idx="1">
                  <c:v>0.37037037037037035</c:v>
                </c:pt>
                <c:pt idx="2">
                  <c:v>0.375</c:v>
                </c:pt>
                <c:pt idx="3">
                  <c:v>0.33898305084745761</c:v>
                </c:pt>
                <c:pt idx="4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04-4E48-8E1C-FF4FC614C596}"/>
            </c:ext>
          </c:extLst>
        </c:ser>
        <c:ser>
          <c:idx val="2"/>
          <c:order val="2"/>
          <c:tx>
            <c:strRef>
              <c:f>Sheet11!$G$9</c:f>
              <c:strCache>
                <c:ptCount val="1"/>
                <c:pt idx="0">
                  <c:v>농약회사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Sheet11!$D$10:$D$14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Sheet11!$G$10:$G$14</c:f>
              <c:numCache>
                <c:formatCode>0%</c:formatCode>
                <c:ptCount val="5"/>
                <c:pt idx="0">
                  <c:v>0.15527950310559005</c:v>
                </c:pt>
                <c:pt idx="1">
                  <c:v>0.16666666666666666</c:v>
                </c:pt>
                <c:pt idx="2">
                  <c:v>0.15625</c:v>
                </c:pt>
                <c:pt idx="3">
                  <c:v>0.17288135593220338</c:v>
                </c:pt>
                <c:pt idx="4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104-4E48-8E1C-FF4FC614C596}"/>
            </c:ext>
          </c:extLst>
        </c:ser>
        <c:ser>
          <c:idx val="3"/>
          <c:order val="3"/>
          <c:tx>
            <c:strRef>
              <c:f>Sheet11!$H$9</c:f>
              <c:strCache>
                <c:ptCount val="1"/>
                <c:pt idx="0">
                  <c:v>기타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104-4E48-8E1C-FF4FC614C59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Sheet11!$D$10:$D$14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Sheet11!$H$10:$H$14</c:f>
              <c:numCache>
                <c:formatCode>0%</c:formatCode>
                <c:ptCount val="5"/>
                <c:pt idx="0">
                  <c:v>2.4844720496894408E-2</c:v>
                </c:pt>
                <c:pt idx="1">
                  <c:v>0</c:v>
                </c:pt>
                <c:pt idx="2">
                  <c:v>3.125E-2</c:v>
                </c:pt>
                <c:pt idx="3">
                  <c:v>2.3728813559322035E-2</c:v>
                </c:pt>
                <c:pt idx="4">
                  <c:v>7.4999999999999997E-2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104-4E48-8E1C-FF4FC614C59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77307712"/>
        <c:axId val="1277289472"/>
      </c:barChart>
      <c:catAx>
        <c:axId val="1277307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77289472"/>
        <c:crosses val="autoZero"/>
        <c:auto val="1"/>
        <c:lblAlgn val="ctr"/>
        <c:lblOffset val="100"/>
        <c:noMultiLvlLbl val="0"/>
      </c:catAx>
      <c:valAx>
        <c:axId val="127728947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77307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연령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Sheet13!$E$9</c:f>
              <c:strCache>
                <c:ptCount val="1"/>
                <c:pt idx="0">
                  <c:v>20대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Sheet13!$D$10:$D$14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Sheet13!$E$10:$E$14</c:f>
              <c:numCache>
                <c:formatCode>0%</c:formatCode>
                <c:ptCount val="5"/>
                <c:pt idx="0">
                  <c:v>0</c:v>
                </c:pt>
                <c:pt idx="1">
                  <c:v>1.1363636363636364E-2</c:v>
                </c:pt>
                <c:pt idx="2">
                  <c:v>0</c:v>
                </c:pt>
                <c:pt idx="3">
                  <c:v>1.4354066985645933E-2</c:v>
                </c:pt>
                <c:pt idx="4">
                  <c:v>4.4117647058823532E-2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4A-4425-B287-FD1F5BFD66C3}"/>
            </c:ext>
          </c:extLst>
        </c:ser>
        <c:ser>
          <c:idx val="1"/>
          <c:order val="1"/>
          <c:tx>
            <c:strRef>
              <c:f>Sheet13!$F$9</c:f>
              <c:strCache>
                <c:ptCount val="1"/>
                <c:pt idx="0">
                  <c:v>30대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Sheet13!$D$10:$D$14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Sheet13!$F$10:$F$14</c:f>
              <c:numCache>
                <c:formatCode>0%</c:formatCode>
                <c:ptCount val="5"/>
                <c:pt idx="0">
                  <c:v>1.968503937007874E-2</c:v>
                </c:pt>
                <c:pt idx="1">
                  <c:v>2.2727272727272728E-2</c:v>
                </c:pt>
                <c:pt idx="2">
                  <c:v>6.1224489795918366E-2</c:v>
                </c:pt>
                <c:pt idx="3">
                  <c:v>4.0669856459330141E-2</c:v>
                </c:pt>
                <c:pt idx="4">
                  <c:v>0.16176470588235295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4A-4425-B287-FD1F5BFD66C3}"/>
            </c:ext>
          </c:extLst>
        </c:ser>
        <c:ser>
          <c:idx val="2"/>
          <c:order val="2"/>
          <c:tx>
            <c:strRef>
              <c:f>Sheet13!$G$9</c:f>
              <c:strCache>
                <c:ptCount val="1"/>
                <c:pt idx="0">
                  <c:v>40대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Sheet13!$D$10:$D$14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Sheet13!$G$10:$G$14</c:f>
              <c:numCache>
                <c:formatCode>0%</c:formatCode>
                <c:ptCount val="5"/>
                <c:pt idx="0">
                  <c:v>8.2677165354330714E-2</c:v>
                </c:pt>
                <c:pt idx="1">
                  <c:v>0.125</c:v>
                </c:pt>
                <c:pt idx="2">
                  <c:v>0.18367346938775511</c:v>
                </c:pt>
                <c:pt idx="3">
                  <c:v>9.3301435406698566E-2</c:v>
                </c:pt>
                <c:pt idx="4">
                  <c:v>7.3529411764705885E-2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4A-4425-B287-FD1F5BFD66C3}"/>
            </c:ext>
          </c:extLst>
        </c:ser>
        <c:ser>
          <c:idx val="3"/>
          <c:order val="3"/>
          <c:tx>
            <c:strRef>
              <c:f>Sheet13!$H$9</c:f>
              <c:strCache>
                <c:ptCount val="1"/>
                <c:pt idx="0">
                  <c:v>50대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Sheet13!$D$10:$D$14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Sheet13!$H$10:$H$14</c:f>
              <c:numCache>
                <c:formatCode>0%</c:formatCode>
                <c:ptCount val="5"/>
                <c:pt idx="0">
                  <c:v>0.20078740157480315</c:v>
                </c:pt>
                <c:pt idx="1">
                  <c:v>0.28409090909090912</c:v>
                </c:pt>
                <c:pt idx="2">
                  <c:v>0.22448979591836735</c:v>
                </c:pt>
                <c:pt idx="3">
                  <c:v>0.25358851674641147</c:v>
                </c:pt>
                <c:pt idx="4">
                  <c:v>0.14705882352941177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4A-4425-B287-FD1F5BFD66C3}"/>
            </c:ext>
          </c:extLst>
        </c:ser>
        <c:ser>
          <c:idx val="4"/>
          <c:order val="4"/>
          <c:tx>
            <c:strRef>
              <c:f>Sheet13!$I$9</c:f>
              <c:strCache>
                <c:ptCount val="1"/>
                <c:pt idx="0">
                  <c:v>60대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Sheet13!$D$10:$D$14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Sheet13!$I$10:$I$14</c:f>
              <c:numCache>
                <c:formatCode>0%</c:formatCode>
                <c:ptCount val="5"/>
                <c:pt idx="0">
                  <c:v>0.43307086614173229</c:v>
                </c:pt>
                <c:pt idx="1">
                  <c:v>0.35227272727272729</c:v>
                </c:pt>
                <c:pt idx="2">
                  <c:v>0.40816326530612246</c:v>
                </c:pt>
                <c:pt idx="3">
                  <c:v>0.46650717703349281</c:v>
                </c:pt>
                <c:pt idx="4">
                  <c:v>0.44117647058823528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4A-4425-B287-FD1F5BFD66C3}"/>
            </c:ext>
          </c:extLst>
        </c:ser>
        <c:ser>
          <c:idx val="5"/>
          <c:order val="5"/>
          <c:tx>
            <c:strRef>
              <c:f>Sheet13!$J$9</c:f>
              <c:strCache>
                <c:ptCount val="1"/>
                <c:pt idx="0">
                  <c:v>70대 이상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Sheet13!$D$10:$D$14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Sheet13!$J$10:$J$14</c:f>
              <c:numCache>
                <c:formatCode>0%</c:formatCode>
                <c:ptCount val="5"/>
                <c:pt idx="0">
                  <c:v>0.26377952755905509</c:v>
                </c:pt>
                <c:pt idx="1">
                  <c:v>0.20454545454545456</c:v>
                </c:pt>
                <c:pt idx="2">
                  <c:v>0.12244897959183673</c:v>
                </c:pt>
                <c:pt idx="3">
                  <c:v>0.13157894736842105</c:v>
                </c:pt>
                <c:pt idx="4">
                  <c:v>0.13235294117647059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B4A-4425-B287-FD1F5BFD66C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96818256"/>
        <c:axId val="1296816336"/>
      </c:barChart>
      <c:catAx>
        <c:axId val="1296818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96816336"/>
        <c:crosses val="autoZero"/>
        <c:auto val="1"/>
        <c:lblAlgn val="ctr"/>
        <c:lblOffset val="100"/>
        <c:noMultiLvlLbl val="0"/>
      </c:catAx>
      <c:valAx>
        <c:axId val="129681633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96818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저항성 교육 필요성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Sheet12!$E$9</c:f>
              <c:strCache>
                <c:ptCount val="1"/>
                <c:pt idx="0">
                  <c:v>필요하다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Sheet12!$D$10:$D$14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Sheet12!$E$10:$E$14</c:f>
              <c:numCache>
                <c:formatCode>0%</c:formatCode>
                <c:ptCount val="5"/>
                <c:pt idx="0">
                  <c:v>0.91666666666666663</c:v>
                </c:pt>
                <c:pt idx="1">
                  <c:v>0.94252873563218387</c:v>
                </c:pt>
                <c:pt idx="2">
                  <c:v>0.8571428571428571</c:v>
                </c:pt>
                <c:pt idx="3">
                  <c:v>0.96135265700483097</c:v>
                </c:pt>
                <c:pt idx="4">
                  <c:v>0.94117647058823528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7B-4186-82BE-B0BBEB82653E}"/>
            </c:ext>
          </c:extLst>
        </c:ser>
        <c:ser>
          <c:idx val="1"/>
          <c:order val="1"/>
          <c:tx>
            <c:strRef>
              <c:f>Sheet12!$F$9</c:f>
              <c:strCache>
                <c:ptCount val="1"/>
                <c:pt idx="0">
                  <c:v>필요없다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Sheet12!$D$10:$D$14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Sheet12!$F$10:$F$14</c:f>
              <c:numCache>
                <c:formatCode>0%</c:formatCode>
                <c:ptCount val="5"/>
                <c:pt idx="0">
                  <c:v>8.3333333333333329E-2</c:v>
                </c:pt>
                <c:pt idx="1">
                  <c:v>5.7471264367816091E-2</c:v>
                </c:pt>
                <c:pt idx="2">
                  <c:v>0.14285714285714285</c:v>
                </c:pt>
                <c:pt idx="3">
                  <c:v>3.864734299516908E-2</c:v>
                </c:pt>
                <c:pt idx="4">
                  <c:v>5.8823529411764705E-2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7B-4186-82BE-B0BBEB82653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86250400"/>
        <c:axId val="1286244640"/>
      </c:barChart>
      <c:catAx>
        <c:axId val="12862504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86244640"/>
        <c:crosses val="autoZero"/>
        <c:auto val="1"/>
        <c:lblAlgn val="ctr"/>
        <c:lblOffset val="100"/>
        <c:noMultiLvlLbl val="0"/>
      </c:catAx>
      <c:valAx>
        <c:axId val="1286244640"/>
        <c:scaling>
          <c:orientation val="minMax"/>
          <c:min val="0"/>
        </c:scaling>
        <c:delete val="1"/>
        <c:axPos val="l"/>
        <c:numFmt formatCode="0%" sourceLinked="1"/>
        <c:majorTickMark val="none"/>
        <c:minorTickMark val="none"/>
        <c:tickLblPos val="nextTo"/>
        <c:crossAx val="1286250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농업 경력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Sheet14!$E$9</c:f>
              <c:strCache>
                <c:ptCount val="1"/>
                <c:pt idx="0">
                  <c:v>10년이내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Sheet14!$D$10:$D$14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Sheet14!$E$10:$E$14</c:f>
              <c:numCache>
                <c:formatCode>0%</c:formatCode>
                <c:ptCount val="5"/>
                <c:pt idx="0">
                  <c:v>8.3003952569169967E-2</c:v>
                </c:pt>
                <c:pt idx="1">
                  <c:v>0.27272727272727271</c:v>
                </c:pt>
                <c:pt idx="2">
                  <c:v>0.18367346938775511</c:v>
                </c:pt>
                <c:pt idx="3">
                  <c:v>0.22966507177033493</c:v>
                </c:pt>
                <c:pt idx="4">
                  <c:v>0.4264705882352941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D5-4638-8F0E-08FE27B876F3}"/>
            </c:ext>
          </c:extLst>
        </c:ser>
        <c:ser>
          <c:idx val="1"/>
          <c:order val="1"/>
          <c:tx>
            <c:strRef>
              <c:f>Sheet14!$F$9</c:f>
              <c:strCache>
                <c:ptCount val="1"/>
                <c:pt idx="0">
                  <c:v>11~20년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Sheet14!$D$10:$D$14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Sheet14!$F$10:$F$14</c:f>
              <c:numCache>
                <c:formatCode>0%</c:formatCode>
                <c:ptCount val="5"/>
                <c:pt idx="0">
                  <c:v>0.16600790513833993</c:v>
                </c:pt>
                <c:pt idx="1">
                  <c:v>0.26136363636363635</c:v>
                </c:pt>
                <c:pt idx="2">
                  <c:v>0.38775510204081631</c:v>
                </c:pt>
                <c:pt idx="3">
                  <c:v>0.28468899521531099</c:v>
                </c:pt>
                <c:pt idx="4">
                  <c:v>0.20588235294117646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D5-4638-8F0E-08FE27B876F3}"/>
            </c:ext>
          </c:extLst>
        </c:ser>
        <c:ser>
          <c:idx val="2"/>
          <c:order val="2"/>
          <c:tx>
            <c:strRef>
              <c:f>Sheet14!$G$9</c:f>
              <c:strCache>
                <c:ptCount val="1"/>
                <c:pt idx="0">
                  <c:v>20년 이상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Sheet14!$D$10:$D$14</c:f>
              <c:strCache>
                <c:ptCount val="5"/>
                <c:pt idx="0">
                  <c:v>수도작</c:v>
                </c:pt>
                <c:pt idx="1">
                  <c:v>엽채류</c:v>
                </c:pt>
                <c:pt idx="2">
                  <c:v>엽경채류</c:v>
                </c:pt>
                <c:pt idx="3">
                  <c:v>과수류</c:v>
                </c:pt>
                <c:pt idx="4">
                  <c:v>기타</c:v>
                </c:pt>
              </c:strCache>
            </c:strRef>
          </c:cat>
          <c:val>
            <c:numRef>
              <c:f>Sheet14!$G$10:$G$14</c:f>
              <c:numCache>
                <c:formatCode>0%</c:formatCode>
                <c:ptCount val="5"/>
                <c:pt idx="0">
                  <c:v>0.75098814229249011</c:v>
                </c:pt>
                <c:pt idx="1">
                  <c:v>0.46590909090909088</c:v>
                </c:pt>
                <c:pt idx="2">
                  <c:v>0.42857142857142855</c:v>
                </c:pt>
                <c:pt idx="3">
                  <c:v>0.48564593301435405</c:v>
                </c:pt>
                <c:pt idx="4">
                  <c:v>0.36764705882352944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D5-4638-8F0E-08FE27B876F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86251360"/>
        <c:axId val="1286258080"/>
      </c:barChart>
      <c:catAx>
        <c:axId val="1286251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86258080"/>
        <c:crosses val="autoZero"/>
        <c:auto val="1"/>
        <c:lblAlgn val="ctr"/>
        <c:lblOffset val="100"/>
        <c:noMultiLvlLbl val="0"/>
      </c:catAx>
      <c:valAx>
        <c:axId val="128625808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86251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재배작물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Sheet1!$E$9</c:f>
              <c:strCache>
                <c:ptCount val="1"/>
                <c:pt idx="0">
                  <c:v>수도작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Sheet1!$E$10:$E$12</c:f>
              <c:numCache>
                <c:formatCode>0%</c:formatCode>
                <c:ptCount val="3"/>
                <c:pt idx="0">
                  <c:v>0.11731843575418995</c:v>
                </c:pt>
                <c:pt idx="1">
                  <c:v>0.19354838709677419</c:v>
                </c:pt>
                <c:pt idx="2">
                  <c:v>0.39583333333333331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6B-4CFB-B9B3-2B408874AC48}"/>
            </c:ext>
          </c:extLst>
        </c:ser>
        <c:ser>
          <c:idx val="1"/>
          <c:order val="1"/>
          <c:tx>
            <c:strRef>
              <c:f>Sheet1!$F$9</c:f>
              <c:strCache>
                <c:ptCount val="1"/>
                <c:pt idx="0">
                  <c:v>엽채류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Sheet1!$F$10:$F$12</c:f>
              <c:numCache>
                <c:formatCode>0%</c:formatCode>
                <c:ptCount val="3"/>
                <c:pt idx="0">
                  <c:v>0.13407821229050279</c:v>
                </c:pt>
                <c:pt idx="1">
                  <c:v>0.10599078341013825</c:v>
                </c:pt>
                <c:pt idx="2">
                  <c:v>8.5416666666666669E-2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96B-4CFB-B9B3-2B408874AC48}"/>
            </c:ext>
          </c:extLst>
        </c:ser>
        <c:ser>
          <c:idx val="2"/>
          <c:order val="2"/>
          <c:tx>
            <c:strRef>
              <c:f>Sheet1!$G$9</c:f>
              <c:strCache>
                <c:ptCount val="1"/>
                <c:pt idx="0">
                  <c:v>엽경채류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Sheet1!$G$10:$G$12</c:f>
              <c:numCache>
                <c:formatCode>0%</c:formatCode>
                <c:ptCount val="3"/>
                <c:pt idx="0">
                  <c:v>5.027932960893855E-2</c:v>
                </c:pt>
                <c:pt idx="1">
                  <c:v>8.755760368663594E-2</c:v>
                </c:pt>
                <c:pt idx="2">
                  <c:v>4.3749999999999997E-2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6B-4CFB-B9B3-2B408874AC48}"/>
            </c:ext>
          </c:extLst>
        </c:ser>
        <c:ser>
          <c:idx val="3"/>
          <c:order val="3"/>
          <c:tx>
            <c:strRef>
              <c:f>Sheet1!$H$9</c:f>
              <c:strCache>
                <c:ptCount val="1"/>
                <c:pt idx="0">
                  <c:v>과수류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Sheet1!$H$10:$H$12</c:f>
              <c:numCache>
                <c:formatCode>0%</c:formatCode>
                <c:ptCount val="3"/>
                <c:pt idx="0">
                  <c:v>0.53631284916201116</c:v>
                </c:pt>
                <c:pt idx="1">
                  <c:v>0.54838709677419351</c:v>
                </c:pt>
                <c:pt idx="2">
                  <c:v>0.42291666666666666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96B-4CFB-B9B3-2B408874AC48}"/>
            </c:ext>
          </c:extLst>
        </c:ser>
        <c:ser>
          <c:idx val="4"/>
          <c:order val="4"/>
          <c:tx>
            <c:strRef>
              <c:f>Sheet1!$I$9</c:f>
              <c:strCache>
                <c:ptCount val="1"/>
                <c:pt idx="0">
                  <c:v>기타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Sheet1!$I$10:$I$12</c:f>
              <c:numCache>
                <c:formatCode>0%</c:formatCode>
                <c:ptCount val="3"/>
                <c:pt idx="0">
                  <c:v>0.16201117318435754</c:v>
                </c:pt>
                <c:pt idx="1">
                  <c:v>6.4516129032258063E-2</c:v>
                </c:pt>
                <c:pt idx="2">
                  <c:v>5.2083333333333336E-2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96B-4CFB-B9B3-2B408874AC4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96815856"/>
        <c:axId val="1296813456"/>
      </c:barChart>
      <c:catAx>
        <c:axId val="1296815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96813456"/>
        <c:crosses val="autoZero"/>
        <c:auto val="1"/>
        <c:lblAlgn val="ctr"/>
        <c:lblOffset val="100"/>
        <c:noMultiLvlLbl val="0"/>
      </c:catAx>
      <c:valAx>
        <c:axId val="129681345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96815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농약 구매처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Sheet3!$E$9</c:f>
              <c:strCache>
                <c:ptCount val="1"/>
                <c:pt idx="0">
                  <c:v>농협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Sheet3!$E$10:$E$12</c:f>
              <c:numCache>
                <c:formatCode>0%</c:formatCode>
                <c:ptCount val="3"/>
                <c:pt idx="0">
                  <c:v>0.64397905759162299</c:v>
                </c:pt>
                <c:pt idx="1">
                  <c:v>0.74439461883408076</c:v>
                </c:pt>
                <c:pt idx="2">
                  <c:v>0.71062992125984248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BA-43C9-B23A-42C6C6DBDFC9}"/>
            </c:ext>
          </c:extLst>
        </c:ser>
        <c:ser>
          <c:idx val="1"/>
          <c:order val="1"/>
          <c:tx>
            <c:strRef>
              <c:f>Sheet3!$F$9</c:f>
              <c:strCache>
                <c:ptCount val="1"/>
                <c:pt idx="0">
                  <c:v>시판상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Sheet3!$F$10:$F$12</c:f>
              <c:numCache>
                <c:formatCode>0%</c:formatCode>
                <c:ptCount val="3"/>
                <c:pt idx="0">
                  <c:v>0.35602094240837695</c:v>
                </c:pt>
                <c:pt idx="1">
                  <c:v>0.2556053811659193</c:v>
                </c:pt>
                <c:pt idx="2">
                  <c:v>0.28937007874015747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BA-43C9-B23A-42C6C6DBDFC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86246560"/>
        <c:axId val="1286248000"/>
      </c:barChart>
      <c:catAx>
        <c:axId val="1286246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86248000"/>
        <c:crosses val="autoZero"/>
        <c:auto val="1"/>
        <c:lblAlgn val="ctr"/>
        <c:lblOffset val="100"/>
        <c:noMultiLvlLbl val="0"/>
      </c:catAx>
      <c:valAx>
        <c:axId val="128624800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86246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저항성 발현주의 사항 안내여부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Sheet5!$E$9</c:f>
              <c:strCache>
                <c:ptCount val="1"/>
                <c:pt idx="0">
                  <c:v>있다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Sheet5!$D$10:$D$12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Sheet5!$E$10:$E$12</c:f>
              <c:numCache>
                <c:formatCode>0%</c:formatCode>
                <c:ptCount val="3"/>
                <c:pt idx="0">
                  <c:v>0.68527918781725883</c:v>
                </c:pt>
                <c:pt idx="1">
                  <c:v>0.80425531914893622</c:v>
                </c:pt>
                <c:pt idx="2">
                  <c:v>0.78653846153846152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BC-4235-81E9-5AA8794CFC0A}"/>
            </c:ext>
          </c:extLst>
        </c:ser>
        <c:ser>
          <c:idx val="1"/>
          <c:order val="1"/>
          <c:tx>
            <c:strRef>
              <c:f>Sheet5!$F$9</c:f>
              <c:strCache>
                <c:ptCount val="1"/>
                <c:pt idx="0">
                  <c:v>없다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Sheet5!$D$10:$D$12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Sheet5!$F$10:$F$12</c:f>
              <c:numCache>
                <c:formatCode>0%</c:formatCode>
                <c:ptCount val="3"/>
                <c:pt idx="0">
                  <c:v>0.31472081218274112</c:v>
                </c:pt>
                <c:pt idx="1">
                  <c:v>0.19574468085106383</c:v>
                </c:pt>
                <c:pt idx="2">
                  <c:v>0.21346153846153845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BC-4235-81E9-5AA8794CFC0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96840816"/>
        <c:axId val="1296842256"/>
      </c:barChart>
      <c:catAx>
        <c:axId val="12968408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96842256"/>
        <c:crosses val="autoZero"/>
        <c:auto val="1"/>
        <c:lblAlgn val="ctr"/>
        <c:lblOffset val="100"/>
        <c:noMultiLvlLbl val="0"/>
      </c:catAx>
      <c:valAx>
        <c:axId val="129684225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96840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농약 선택 기준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Sheet4!$E$9</c:f>
              <c:strCache>
                <c:ptCount val="1"/>
                <c:pt idx="0">
                  <c:v>판매관리인 추천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Sheet4!$E$10:$E$12</c:f>
              <c:numCache>
                <c:formatCode>0%</c:formatCode>
                <c:ptCount val="3"/>
                <c:pt idx="0">
                  <c:v>0.58854166666666663</c:v>
                </c:pt>
                <c:pt idx="1">
                  <c:v>0.59388646288209612</c:v>
                </c:pt>
                <c:pt idx="2">
                  <c:v>0.54913294797687862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D1-476F-8052-4923B726EFAE}"/>
            </c:ext>
          </c:extLst>
        </c:ser>
        <c:ser>
          <c:idx val="1"/>
          <c:order val="1"/>
          <c:tx>
            <c:strRef>
              <c:f>Sheet4!$F$9</c:f>
              <c:strCache>
                <c:ptCount val="1"/>
                <c:pt idx="0">
                  <c:v>본인 선택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Sheet4!$F$10:$F$12</c:f>
              <c:numCache>
                <c:formatCode>0%</c:formatCode>
                <c:ptCount val="3"/>
                <c:pt idx="0">
                  <c:v>0.25</c:v>
                </c:pt>
                <c:pt idx="1">
                  <c:v>0.31004366812227074</c:v>
                </c:pt>
                <c:pt idx="2">
                  <c:v>0.35645472061657035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D1-476F-8052-4923B726EFAE}"/>
            </c:ext>
          </c:extLst>
        </c:ser>
        <c:ser>
          <c:idx val="2"/>
          <c:order val="2"/>
          <c:tx>
            <c:strRef>
              <c:f>Sheet4!$G$9</c:f>
              <c:strCache>
                <c:ptCount val="1"/>
                <c:pt idx="0">
                  <c:v>주변농업인 추천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Sheet4!$G$10:$G$12</c:f>
              <c:numCache>
                <c:formatCode>0%</c:formatCode>
                <c:ptCount val="3"/>
                <c:pt idx="0">
                  <c:v>0.16145833333333334</c:v>
                </c:pt>
                <c:pt idx="1">
                  <c:v>9.606986899563319E-2</c:v>
                </c:pt>
                <c:pt idx="2">
                  <c:v>9.4412331406551059E-2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D1-476F-8052-4923B726EFA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96817296"/>
        <c:axId val="1296813936"/>
      </c:barChart>
      <c:catAx>
        <c:axId val="12968172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96813936"/>
        <c:crosses val="autoZero"/>
        <c:auto val="1"/>
        <c:lblAlgn val="ctr"/>
        <c:lblOffset val="100"/>
        <c:noMultiLvlLbl val="0"/>
      </c:catAx>
      <c:valAx>
        <c:axId val="129681393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96817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동일 농약 연속사용 경험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Sheet6!$E$9</c:f>
              <c:strCache>
                <c:ptCount val="1"/>
                <c:pt idx="0">
                  <c:v>있다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Sheet6!$D$10:$D$12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Sheet6!$E$10:$E$12</c:f>
              <c:numCache>
                <c:formatCode>0%</c:formatCode>
                <c:ptCount val="3"/>
                <c:pt idx="0">
                  <c:v>0.71938775510204078</c:v>
                </c:pt>
                <c:pt idx="1">
                  <c:v>0.78389830508474578</c:v>
                </c:pt>
                <c:pt idx="2">
                  <c:v>0.78679245283018873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B9-4319-BF09-E0BFDF4B1FF9}"/>
            </c:ext>
          </c:extLst>
        </c:ser>
        <c:ser>
          <c:idx val="1"/>
          <c:order val="1"/>
          <c:tx>
            <c:strRef>
              <c:f>Sheet6!$F$9</c:f>
              <c:strCache>
                <c:ptCount val="1"/>
                <c:pt idx="0">
                  <c:v>없다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Sheet6!$D$10:$D$12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Sheet6!$F$10:$F$12</c:f>
              <c:numCache>
                <c:formatCode>0%</c:formatCode>
                <c:ptCount val="3"/>
                <c:pt idx="0">
                  <c:v>0.28061224489795916</c:v>
                </c:pt>
                <c:pt idx="1">
                  <c:v>0.21610169491525424</c:v>
                </c:pt>
                <c:pt idx="2">
                  <c:v>0.21320754716981133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B9-4319-BF09-E0BFDF4B1FF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96824976"/>
        <c:axId val="1296814416"/>
      </c:barChart>
      <c:catAx>
        <c:axId val="1296824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96814416"/>
        <c:crosses val="autoZero"/>
        <c:auto val="1"/>
        <c:lblAlgn val="ctr"/>
        <c:lblOffset val="100"/>
        <c:noMultiLvlLbl val="0"/>
      </c:catAx>
      <c:valAx>
        <c:axId val="129681441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96824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효과 저조 경험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Sheet7!$E$9</c:f>
              <c:strCache>
                <c:ptCount val="1"/>
                <c:pt idx="0">
                  <c:v>있다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Sheet7!$D$10:$D$12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Sheet7!$E$10:$E$12</c:f>
              <c:numCache>
                <c:formatCode>0%</c:formatCode>
                <c:ptCount val="3"/>
                <c:pt idx="0">
                  <c:v>0.59162303664921467</c:v>
                </c:pt>
                <c:pt idx="1">
                  <c:v>0.65811965811965811</c:v>
                </c:pt>
                <c:pt idx="2">
                  <c:v>0.67992424242424243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8E-4332-A08E-B12149F4B010}"/>
            </c:ext>
          </c:extLst>
        </c:ser>
        <c:ser>
          <c:idx val="1"/>
          <c:order val="1"/>
          <c:tx>
            <c:strRef>
              <c:f>Sheet7!$F$9</c:f>
              <c:strCache>
                <c:ptCount val="1"/>
                <c:pt idx="0">
                  <c:v>없다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Sheet7!$D$10:$D$12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Sheet7!$F$10:$F$12</c:f>
              <c:numCache>
                <c:formatCode>0%</c:formatCode>
                <c:ptCount val="3"/>
                <c:pt idx="0">
                  <c:v>0.40837696335078533</c:v>
                </c:pt>
                <c:pt idx="1">
                  <c:v>0.34188034188034189</c:v>
                </c:pt>
                <c:pt idx="2">
                  <c:v>0.32007575757575757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8E-4332-A08E-B12149F4B01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77282272"/>
        <c:axId val="1277310592"/>
      </c:barChart>
      <c:catAx>
        <c:axId val="1277282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77310592"/>
        <c:crosses val="autoZero"/>
        <c:auto val="1"/>
        <c:lblAlgn val="ctr"/>
        <c:lblOffset val="100"/>
        <c:noMultiLvlLbl val="0"/>
      </c:catAx>
      <c:valAx>
        <c:axId val="127731059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77282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효과 저조원인 인식</a:t>
            </a:r>
            <a:endParaRPr lang="ko-KR" dirty="0"/>
          </a:p>
        </c:rich>
      </c:tx>
      <c:layout>
        <c:manualLayout>
          <c:xMode val="edge"/>
          <c:yMode val="edge"/>
          <c:x val="0.21975925925925929"/>
          <c:y val="3.32051282051282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Sheet8!$E$9</c:f>
              <c:strCache>
                <c:ptCount val="1"/>
                <c:pt idx="0">
                  <c:v>병해충 맞지않는 농약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Sheet8!$D$10:$D$12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Sheet8!$E$10:$E$12</c:f>
              <c:numCache>
                <c:formatCode>0%</c:formatCode>
                <c:ptCount val="3"/>
                <c:pt idx="0">
                  <c:v>0.15625</c:v>
                </c:pt>
                <c:pt idx="1">
                  <c:v>0.18421052631578946</c:v>
                </c:pt>
                <c:pt idx="2">
                  <c:v>0.16061185468451242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6F-4E0A-B682-E35695C5D880}"/>
            </c:ext>
          </c:extLst>
        </c:ser>
        <c:ser>
          <c:idx val="1"/>
          <c:order val="1"/>
          <c:tx>
            <c:strRef>
              <c:f>Sheet8!$F$9</c:f>
              <c:strCache>
                <c:ptCount val="1"/>
                <c:pt idx="0">
                  <c:v>사용시기 또는 사용량 미준수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Sheet8!$D$10:$D$12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Sheet8!$F$10:$F$12</c:f>
              <c:numCache>
                <c:formatCode>0%</c:formatCode>
                <c:ptCount val="3"/>
                <c:pt idx="0">
                  <c:v>0.265625</c:v>
                </c:pt>
                <c:pt idx="1">
                  <c:v>0.23245614035087719</c:v>
                </c:pt>
                <c:pt idx="2">
                  <c:v>0.21032504780114722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6F-4E0A-B682-E35695C5D880}"/>
            </c:ext>
          </c:extLst>
        </c:ser>
        <c:ser>
          <c:idx val="2"/>
          <c:order val="2"/>
          <c:tx>
            <c:strRef>
              <c:f>Sheet8!$G$9</c:f>
              <c:strCache>
                <c:ptCount val="1"/>
                <c:pt idx="0">
                  <c:v>저항성발생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Sheet8!$D$10:$D$12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Sheet8!$G$10:$G$12</c:f>
              <c:numCache>
                <c:formatCode>0%</c:formatCode>
                <c:ptCount val="3"/>
                <c:pt idx="0">
                  <c:v>0.375</c:v>
                </c:pt>
                <c:pt idx="1">
                  <c:v>0.4692982456140351</c:v>
                </c:pt>
                <c:pt idx="2">
                  <c:v>0.50669216061185474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6F-4E0A-B682-E35695C5D880}"/>
            </c:ext>
          </c:extLst>
        </c:ser>
        <c:ser>
          <c:idx val="3"/>
          <c:order val="3"/>
          <c:tx>
            <c:strRef>
              <c:f>Sheet8!$H$9</c:f>
              <c:strCache>
                <c:ptCount val="1"/>
                <c:pt idx="0">
                  <c:v>모름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Sheet8!$D$10:$D$12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Sheet8!$H$10:$H$12</c:f>
              <c:numCache>
                <c:formatCode>0%</c:formatCode>
                <c:ptCount val="3"/>
                <c:pt idx="0">
                  <c:v>0.203125</c:v>
                </c:pt>
                <c:pt idx="1">
                  <c:v>0.11403508771929824</c:v>
                </c:pt>
                <c:pt idx="2">
                  <c:v>0.12237093690248566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B6F-4E0A-B682-E35695C5D88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51561056"/>
        <c:axId val="1251580736"/>
      </c:barChart>
      <c:catAx>
        <c:axId val="1251561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51580736"/>
        <c:crosses val="autoZero"/>
        <c:auto val="1"/>
        <c:lblAlgn val="ctr"/>
        <c:lblOffset val="100"/>
        <c:noMultiLvlLbl val="0"/>
      </c:catAx>
      <c:valAx>
        <c:axId val="125158073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51561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저항성 발생사유 지식 유무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Sheet9!$E$9</c:f>
              <c:strCache>
                <c:ptCount val="1"/>
                <c:pt idx="0">
                  <c:v>안다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Sheet9!$D$10:$D$12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Sheet9!$E$10:$E$12</c:f>
              <c:numCache>
                <c:formatCode>0%</c:formatCode>
                <c:ptCount val="3"/>
                <c:pt idx="0">
                  <c:v>0.77386934673366836</c:v>
                </c:pt>
                <c:pt idx="1">
                  <c:v>0.89830508474576276</c:v>
                </c:pt>
                <c:pt idx="2">
                  <c:v>0.87523629489603028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64-407A-AE81-0B833AACDF4E}"/>
            </c:ext>
          </c:extLst>
        </c:ser>
        <c:ser>
          <c:idx val="1"/>
          <c:order val="1"/>
          <c:tx>
            <c:strRef>
              <c:f>Sheet9!$F$9</c:f>
              <c:strCache>
                <c:ptCount val="1"/>
                <c:pt idx="0">
                  <c:v>모른다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Sheet9!$D$10:$D$12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Sheet9!$F$10:$F$12</c:f>
              <c:numCache>
                <c:formatCode>0%</c:formatCode>
                <c:ptCount val="3"/>
                <c:pt idx="0">
                  <c:v>0.22613065326633167</c:v>
                </c:pt>
                <c:pt idx="1">
                  <c:v>0.10169491525423729</c:v>
                </c:pt>
                <c:pt idx="2">
                  <c:v>0.12476370510396975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64-407A-AE81-0B833AACDF4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51586016"/>
        <c:axId val="1251585536"/>
      </c:barChart>
      <c:catAx>
        <c:axId val="1251586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51585536"/>
        <c:crosses val="autoZero"/>
        <c:auto val="1"/>
        <c:lblAlgn val="ctr"/>
        <c:lblOffset val="100"/>
        <c:noMultiLvlLbl val="0"/>
      </c:catAx>
      <c:valAx>
        <c:axId val="125158553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51586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저항성 관리방법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Sheet10!$E$9</c:f>
              <c:strCache>
                <c:ptCount val="1"/>
                <c:pt idx="0">
                  <c:v>판매관리인 구매이력으로 관리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Sheet10!$D$10:$D$12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Sheet10!$E$10:$E$12</c:f>
              <c:numCache>
                <c:formatCode>0%</c:formatCode>
                <c:ptCount val="3"/>
                <c:pt idx="0">
                  <c:v>0.46391752577319589</c:v>
                </c:pt>
                <c:pt idx="1">
                  <c:v>0.50216450216450215</c:v>
                </c:pt>
                <c:pt idx="2">
                  <c:v>0.52399232245681382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C8-40CF-95BE-92DDEF78A549}"/>
            </c:ext>
          </c:extLst>
        </c:ser>
        <c:ser>
          <c:idx val="1"/>
          <c:order val="1"/>
          <c:tx>
            <c:strRef>
              <c:f>Sheet10!$F$9</c:f>
              <c:strCache>
                <c:ptCount val="1"/>
                <c:pt idx="0">
                  <c:v>본인이 사용이력 관리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Sheet10!$D$10:$D$12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Sheet10!$F$10:$F$12</c:f>
              <c:numCache>
                <c:formatCode>0%</c:formatCode>
                <c:ptCount val="3"/>
                <c:pt idx="0">
                  <c:v>0.28350515463917525</c:v>
                </c:pt>
                <c:pt idx="1">
                  <c:v>0.34632034632034631</c:v>
                </c:pt>
                <c:pt idx="2">
                  <c:v>0.26487523992322459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C8-40CF-95BE-92DDEF78A549}"/>
            </c:ext>
          </c:extLst>
        </c:ser>
        <c:ser>
          <c:idx val="2"/>
          <c:order val="2"/>
          <c:tx>
            <c:strRef>
              <c:f>Sheet10!$G$9</c:f>
              <c:strCache>
                <c:ptCount val="1"/>
                <c:pt idx="0">
                  <c:v>관리안함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Sheet10!$D$10:$D$12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Sheet10!$G$10:$G$12</c:f>
              <c:numCache>
                <c:formatCode>0%</c:formatCode>
                <c:ptCount val="3"/>
                <c:pt idx="0">
                  <c:v>0.22164948453608246</c:v>
                </c:pt>
                <c:pt idx="1">
                  <c:v>0.15151515151515152</c:v>
                </c:pt>
                <c:pt idx="2">
                  <c:v>0.18234165067178504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FC8-40CF-95BE-92DDEF78A549}"/>
            </c:ext>
          </c:extLst>
        </c:ser>
        <c:ser>
          <c:idx val="3"/>
          <c:order val="3"/>
          <c:tx>
            <c:strRef>
              <c:f>Sheet10!$H$9</c:f>
              <c:strCache>
                <c:ptCount val="1"/>
                <c:pt idx="0">
                  <c:v>기타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442-45E6-A3B9-47D71C1835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Sheet10!$D$10:$D$12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Sheet10!$H$10:$H$12</c:f>
              <c:numCache>
                <c:formatCode>0%</c:formatCode>
                <c:ptCount val="3"/>
                <c:pt idx="0">
                  <c:v>3.0927835051546393E-2</c:v>
                </c:pt>
                <c:pt idx="1">
                  <c:v>0</c:v>
                </c:pt>
                <c:pt idx="2">
                  <c:v>2.8790786948176585E-2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FC8-40CF-95BE-92DDEF78A54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51574496"/>
        <c:axId val="1251576896"/>
      </c:barChart>
      <c:catAx>
        <c:axId val="12515744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51576896"/>
        <c:crosses val="autoZero"/>
        <c:auto val="1"/>
        <c:lblAlgn val="ctr"/>
        <c:lblOffset val="100"/>
        <c:noMultiLvlLbl val="0"/>
      </c:catAx>
      <c:valAx>
        <c:axId val="125157689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51574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'4. 저항성 발현 주의사항 안내 여부'!$E$1</c:f>
              <c:strCache>
                <c:ptCount val="1"/>
                <c:pt idx="0">
                  <c:v>4. User Guidance Experience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E8B0-4568-BFB4-8B4AFC3A21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E8B0-4568-BFB4-8B4AFC3A21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E8B0-4568-BFB4-8B4AFC3A2152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E8B0-4568-BFB4-8B4AFC3A2152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E8B0-4568-BFB4-8B4AFC3A2152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E8B0-4568-BFB4-8B4AFC3A2152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'4. 저항성 발현 주의사항 안내 여부'!$D$2:$D$4</c:f>
              <c:strCache>
                <c:ptCount val="3"/>
                <c:pt idx="0">
                  <c:v>무응답</c:v>
                </c:pt>
                <c:pt idx="1">
                  <c:v>있다</c:v>
                </c:pt>
                <c:pt idx="2">
                  <c:v>없다</c:v>
                </c:pt>
              </c:strCache>
            </c:strRef>
          </c:cat>
          <c:val>
            <c:numRef>
              <c:f>'4. 저항성 발현 주의사항 안내 여부'!$E$2:$E$4</c:f>
              <c:numCache>
                <c:formatCode>General</c:formatCode>
                <c:ptCount val="3"/>
                <c:pt idx="0">
                  <c:v>16</c:v>
                </c:pt>
                <c:pt idx="1">
                  <c:v>734</c:v>
                </c:pt>
                <c:pt idx="2">
                  <c:v>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8B0-4568-BFB4-8B4AFC3A2152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저항성 교육 이수여부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Sheet11!$E$9</c:f>
              <c:strCache>
                <c:ptCount val="1"/>
                <c:pt idx="0">
                  <c:v>있다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Sheet11!$D$10:$D$12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Sheet11!$E$10:$E$12</c:f>
              <c:numCache>
                <c:formatCode>0%</c:formatCode>
                <c:ptCount val="3"/>
                <c:pt idx="0">
                  <c:v>0.65829145728643212</c:v>
                </c:pt>
                <c:pt idx="1">
                  <c:v>0.7076271186440678</c:v>
                </c:pt>
                <c:pt idx="2">
                  <c:v>0.73545966228893056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98-4ABA-B2CE-EACF820A0F69}"/>
            </c:ext>
          </c:extLst>
        </c:ser>
        <c:ser>
          <c:idx val="1"/>
          <c:order val="1"/>
          <c:tx>
            <c:strRef>
              <c:f>Sheet11!$F$9</c:f>
              <c:strCache>
                <c:ptCount val="1"/>
                <c:pt idx="0">
                  <c:v>없다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Sheet11!$D$10:$D$12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Sheet11!$F$10:$F$12</c:f>
              <c:numCache>
                <c:formatCode>0%</c:formatCode>
                <c:ptCount val="3"/>
                <c:pt idx="0">
                  <c:v>0.34170854271356782</c:v>
                </c:pt>
                <c:pt idx="1">
                  <c:v>0.2923728813559322</c:v>
                </c:pt>
                <c:pt idx="2">
                  <c:v>0.26454033771106944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98-4ABA-B2CE-EACF820A0F6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96836976"/>
        <c:axId val="1296832656"/>
      </c:barChart>
      <c:catAx>
        <c:axId val="1296836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96832656"/>
        <c:crosses val="autoZero"/>
        <c:auto val="1"/>
        <c:lblAlgn val="ctr"/>
        <c:lblOffset val="100"/>
        <c:noMultiLvlLbl val="0"/>
      </c:catAx>
      <c:valAx>
        <c:axId val="129683265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96836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저항성 교육 주체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Sheet12!$E$9</c:f>
              <c:strCache>
                <c:ptCount val="1"/>
                <c:pt idx="0">
                  <c:v>농업기술센터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Sheet12!$D$10:$D$12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Sheet12!$E$10:$E$12</c:f>
              <c:numCache>
                <c:formatCode>0%</c:formatCode>
                <c:ptCount val="3"/>
                <c:pt idx="0">
                  <c:v>0.57377049180327866</c:v>
                </c:pt>
                <c:pt idx="1">
                  <c:v>0.43333333333333335</c:v>
                </c:pt>
                <c:pt idx="2">
                  <c:v>0.37801608579088469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FC-4408-93C5-30828134D5A1}"/>
            </c:ext>
          </c:extLst>
        </c:ser>
        <c:ser>
          <c:idx val="1"/>
          <c:order val="1"/>
          <c:tx>
            <c:strRef>
              <c:f>Sheet12!$F$9</c:f>
              <c:strCache>
                <c:ptCount val="1"/>
                <c:pt idx="0">
                  <c:v>농약판매상(농협,시판상)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Sheet12!$D$10:$D$12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Sheet12!$F$10:$F$12</c:f>
              <c:numCache>
                <c:formatCode>0%</c:formatCode>
                <c:ptCount val="3"/>
                <c:pt idx="0">
                  <c:v>0.28688524590163933</c:v>
                </c:pt>
                <c:pt idx="1">
                  <c:v>0.37333333333333335</c:v>
                </c:pt>
                <c:pt idx="2">
                  <c:v>0.40214477211796246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FC-4408-93C5-30828134D5A1}"/>
            </c:ext>
          </c:extLst>
        </c:ser>
        <c:ser>
          <c:idx val="2"/>
          <c:order val="2"/>
          <c:tx>
            <c:strRef>
              <c:f>Sheet12!$G$9</c:f>
              <c:strCache>
                <c:ptCount val="1"/>
                <c:pt idx="0">
                  <c:v>농약회사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Sheet12!$D$10:$D$12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Sheet12!$G$10:$G$12</c:f>
              <c:numCache>
                <c:formatCode>0%</c:formatCode>
                <c:ptCount val="3"/>
                <c:pt idx="0">
                  <c:v>0.10655737704918032</c:v>
                </c:pt>
                <c:pt idx="1">
                  <c:v>0.17333333333333334</c:v>
                </c:pt>
                <c:pt idx="2">
                  <c:v>0.19571045576407506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FC-4408-93C5-30828134D5A1}"/>
            </c:ext>
          </c:extLst>
        </c:ser>
        <c:ser>
          <c:idx val="3"/>
          <c:order val="3"/>
          <c:tx>
            <c:strRef>
              <c:f>Sheet12!$H$9</c:f>
              <c:strCache>
                <c:ptCount val="1"/>
                <c:pt idx="0">
                  <c:v>기타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Sheet12!$D$10:$D$12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Sheet12!$H$10:$H$12</c:f>
              <c:numCache>
                <c:formatCode>0%</c:formatCode>
                <c:ptCount val="3"/>
                <c:pt idx="0">
                  <c:v>3.2786885245901641E-2</c:v>
                </c:pt>
                <c:pt idx="1">
                  <c:v>0.02</c:v>
                </c:pt>
                <c:pt idx="2">
                  <c:v>2.4128686327077747E-2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8FC-4408-93C5-30828134D5A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51589856"/>
        <c:axId val="1251574976"/>
      </c:barChart>
      <c:catAx>
        <c:axId val="1251589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51574976"/>
        <c:crosses val="autoZero"/>
        <c:auto val="1"/>
        <c:lblAlgn val="ctr"/>
        <c:lblOffset val="100"/>
        <c:noMultiLvlLbl val="0"/>
      </c:catAx>
      <c:valAx>
        <c:axId val="125157497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251589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교육 필요성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Sheet13!$E$9</c:f>
              <c:strCache>
                <c:ptCount val="1"/>
                <c:pt idx="0">
                  <c:v>필요하다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Sheet13!$D$10:$D$12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Sheet13!$E$10:$E$12</c:f>
              <c:numCache>
                <c:formatCode>0%</c:formatCode>
                <c:ptCount val="3"/>
                <c:pt idx="0">
                  <c:v>0.96984924623115576</c:v>
                </c:pt>
                <c:pt idx="1">
                  <c:v>0.95726495726495731</c:v>
                </c:pt>
                <c:pt idx="2">
                  <c:v>0.92761904761904757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84-42BB-A416-C6A246C4490C}"/>
            </c:ext>
          </c:extLst>
        </c:ser>
        <c:ser>
          <c:idx val="1"/>
          <c:order val="1"/>
          <c:tx>
            <c:strRef>
              <c:f>Sheet13!$F$9</c:f>
              <c:strCache>
                <c:ptCount val="1"/>
                <c:pt idx="0">
                  <c:v>필요없다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Sheet13!$D$10:$D$12</c:f>
              <c:strCache>
                <c:ptCount val="3"/>
                <c:pt idx="0">
                  <c:v>10년이내</c:v>
                </c:pt>
                <c:pt idx="1">
                  <c:v>11~20년</c:v>
                </c:pt>
                <c:pt idx="2">
                  <c:v>20년이상</c:v>
                </c:pt>
              </c:strCache>
            </c:strRef>
          </c:cat>
          <c:val>
            <c:numRef>
              <c:f>Sheet13!$F$10:$F$12</c:f>
              <c:numCache>
                <c:formatCode>0%</c:formatCode>
                <c:ptCount val="3"/>
                <c:pt idx="0">
                  <c:v>3.015075376884422E-2</c:v>
                </c:pt>
                <c:pt idx="1">
                  <c:v>4.2735042735042736E-2</c:v>
                </c:pt>
                <c:pt idx="2">
                  <c:v>7.2380952380952379E-2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84-42BB-A416-C6A246C4490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251577376"/>
        <c:axId val="1251569696"/>
      </c:barChart>
      <c:catAx>
        <c:axId val="12515773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51569696"/>
        <c:crosses val="autoZero"/>
        <c:auto val="1"/>
        <c:lblAlgn val="ctr"/>
        <c:lblOffset val="100"/>
        <c:noMultiLvlLbl val="0"/>
      </c:catAx>
      <c:valAx>
        <c:axId val="1251569696"/>
        <c:scaling>
          <c:orientation val="minMax"/>
          <c:min val="0"/>
        </c:scaling>
        <c:delete val="1"/>
        <c:axPos val="l"/>
        <c:numFmt formatCode="0%" sourceLinked="1"/>
        <c:majorTickMark val="none"/>
        <c:minorTickMark val="none"/>
        <c:tickLblPos val="nextTo"/>
        <c:crossAx val="1251577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'5. 동일농약 연속사용 경험'!$E$1</c:f>
              <c:strCache>
                <c:ptCount val="1"/>
                <c:pt idx="0">
                  <c:v>5. Repeat Usage Experience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3D16-4B84-9C56-2687C336326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3D16-4B84-9C56-2687C336326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3D16-4B84-9C56-2687C3363268}"/>
              </c:ext>
            </c:extLst>
          </c:dPt>
          <c:dLbls>
            <c:dLbl>
              <c:idx val="0"/>
              <c:layout>
                <c:manualLayout>
                  <c:x val="1.7638888888888819E-2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D16-4B84-9C56-2687C336326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3D16-4B84-9C56-2687C3363268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3D16-4B84-9C56-2687C3363268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'5. 동일농약 연속사용 경험'!$D$2:$D$4</c:f>
              <c:strCache>
                <c:ptCount val="3"/>
                <c:pt idx="0">
                  <c:v>무응답</c:v>
                </c:pt>
                <c:pt idx="1">
                  <c:v>있다</c:v>
                </c:pt>
                <c:pt idx="2">
                  <c:v>없다</c:v>
                </c:pt>
              </c:strCache>
            </c:strRef>
          </c:cat>
          <c:val>
            <c:numRef>
              <c:f>'5. 동일농약 연속사용 경험'!$E$2:$E$4</c:f>
              <c:numCache>
                <c:formatCode>General</c:formatCode>
                <c:ptCount val="3"/>
                <c:pt idx="0">
                  <c:v>6</c:v>
                </c:pt>
                <c:pt idx="1">
                  <c:v>744</c:v>
                </c:pt>
                <c:pt idx="2">
                  <c:v>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16-4B84-9C56-2687C3363268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'6. 효과저조경헙'!$E$1</c:f>
              <c:strCache>
                <c:ptCount val="1"/>
                <c:pt idx="0">
                  <c:v>6. Decreased Effectiveness Experience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2A9A-4DD1-BE1C-A1C36530AEC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2A9A-4DD1-BE1C-A1C36530AEC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2A9A-4DD1-BE1C-A1C36530AEC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2A9A-4DD1-BE1C-A1C36530AECA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2A9A-4DD1-BE1C-A1C36530AECA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2A9A-4DD1-BE1C-A1C36530AECA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'6. 효과저조경헙'!$D$2:$D$4</c:f>
              <c:strCache>
                <c:ptCount val="3"/>
                <c:pt idx="0">
                  <c:v>무응답</c:v>
                </c:pt>
                <c:pt idx="1">
                  <c:v>있다</c:v>
                </c:pt>
                <c:pt idx="2">
                  <c:v>없다</c:v>
                </c:pt>
              </c:strCache>
            </c:strRef>
          </c:cat>
          <c:val>
            <c:numRef>
              <c:f>'6. 효과저조경헙'!$E$2:$E$4</c:f>
              <c:numCache>
                <c:formatCode>General</c:formatCode>
                <c:ptCount val="3"/>
                <c:pt idx="0">
                  <c:v>15</c:v>
                </c:pt>
                <c:pt idx="1">
                  <c:v>627</c:v>
                </c:pt>
                <c:pt idx="2">
                  <c:v>327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A9A-4DD1-BE1C-A1C36530AECA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'7. 효과저조원인'!$E$1</c:f>
              <c:strCache>
                <c:ptCount val="1"/>
                <c:pt idx="0">
                  <c:v>7. Perceived Cause of Reduced Effectiveness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39A2-4F78-8E6B-8ADC41BA54A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39A2-4F78-8E6B-8ADC41BA54A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39A2-4F78-8E6B-8ADC41BA54A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39A2-4F78-8E6B-8ADC41BA54A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39A2-4F78-8E6B-8ADC41BA54A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B-39A2-4F78-8E6B-8ADC41BA54A3}"/>
              </c:ext>
            </c:extLst>
          </c:dPt>
          <c:dLbls>
            <c:dLbl>
              <c:idx val="0"/>
              <c:layout>
                <c:manualLayout>
                  <c:x val="2.7438271604938273E-2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9A2-4F78-8E6B-8ADC41BA54A3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39A2-4F78-8E6B-8ADC41BA54A3}"/>
                </c:ext>
              </c:extLst>
            </c:dLbl>
            <c:dLbl>
              <c:idx val="2"/>
              <c:layout>
                <c:manualLayout>
                  <c:x val="-4.3715846994536586E-3"/>
                  <c:y val="0.1720430107526881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9A2-4F78-8E6B-8ADC41BA54A3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39A2-4F78-8E6B-8ADC41BA54A3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39A2-4F78-8E6B-8ADC41BA54A3}"/>
                </c:ext>
              </c:extLst>
            </c:dLbl>
            <c:dLbl>
              <c:idx val="5"/>
              <c:layout>
                <c:manualLayout>
                  <c:x val="-1.7638888888888888E-2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39A2-4F78-8E6B-8ADC41BA54A3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'7. 효과저조원인'!$D$2:$D$7</c:f>
              <c:strCache>
                <c:ptCount val="6"/>
                <c:pt idx="0">
                  <c:v>무응답</c:v>
                </c:pt>
                <c:pt idx="1">
                  <c:v>병해충 맞지않는 농약 사용</c:v>
                </c:pt>
                <c:pt idx="2">
                  <c:v>사용시기 및 사용량 미준수</c:v>
                </c:pt>
                <c:pt idx="3">
                  <c:v>병해충 저항성 발생</c:v>
                </c:pt>
                <c:pt idx="4">
                  <c:v>모름</c:v>
                </c:pt>
                <c:pt idx="5">
                  <c:v>복수응답</c:v>
                </c:pt>
              </c:strCache>
            </c:strRef>
          </c:cat>
          <c:val>
            <c:numRef>
              <c:f>'7. 효과저조원인'!$E$2:$E$7</c:f>
              <c:numCache>
                <c:formatCode>General</c:formatCode>
                <c:ptCount val="6"/>
                <c:pt idx="0">
                  <c:v>10</c:v>
                </c:pt>
                <c:pt idx="1">
                  <c:v>156</c:v>
                </c:pt>
                <c:pt idx="2">
                  <c:v>214</c:v>
                </c:pt>
                <c:pt idx="3">
                  <c:v>445</c:v>
                </c:pt>
                <c:pt idx="4">
                  <c:v>129</c:v>
                </c:pt>
                <c:pt idx="5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9A2-4F78-8E6B-8ADC41BA54A3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'8. 저항성 발생사유 지식유무'!$E$1</c:f>
              <c:strCache>
                <c:ptCount val="1"/>
                <c:pt idx="0">
                  <c:v>8. Knowledge of Resistance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218B-4E52-B8DC-C4DC7161825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218B-4E52-B8DC-C4DC7161825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218B-4E52-B8DC-C4DC7161825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218B-4E52-B8DC-C4DC7161825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218B-4E52-B8DC-C4DC7161825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218B-4E52-B8DC-C4DC71618256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'8. 저항성 발생사유 지식유무'!$D$2:$D$4</c:f>
              <c:strCache>
                <c:ptCount val="3"/>
                <c:pt idx="0">
                  <c:v>무응답</c:v>
                </c:pt>
                <c:pt idx="1">
                  <c:v>알고있다</c:v>
                </c:pt>
                <c:pt idx="2">
                  <c:v>모른다</c:v>
                </c:pt>
              </c:strCache>
            </c:strRef>
          </c:cat>
          <c:val>
            <c:numRef>
              <c:f>'8. 저항성 발생사유 지식유무'!$E$2:$E$4</c:f>
              <c:numCache>
                <c:formatCode>General</c:formatCode>
                <c:ptCount val="3"/>
                <c:pt idx="0">
                  <c:v>4</c:v>
                </c:pt>
                <c:pt idx="1">
                  <c:v>706</c:v>
                </c:pt>
                <c:pt idx="2">
                  <c:v>116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18B-4E52-B8DC-C4DC71618256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7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8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9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2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3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4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5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6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7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8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9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2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3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4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5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6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7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8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9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2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9B7DE6B-285D-1453-8323-A2AC0C3247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91EC27-7A8C-9CF7-1CB0-B16C75FED6B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AC6BB-556B-4C55-944D-5637E69594C3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978D4A-F552-8727-0C8B-C5B5D5B6D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0A69D9-E608-A097-092E-3A1ECF5AC4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7DA915-3928-4333-BFEB-DAE77F603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4162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3B15DB-8640-4A15-9509-85F4541D0D8A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90884-218E-447B-8189-D052198AB1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7441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197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2608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766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22E79-CE1E-9D18-FD04-E9C5811D5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177A2B-5831-EA3E-202B-F796EBA03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1A072C-DE8D-AB8B-6AB2-E4365BFD1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9711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841DD-0B2F-5EFD-03BD-9E8E39F37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A0D1D2-8B20-7407-01E4-560B804EBD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89A5CD-7F76-D600-C02F-61B06EA99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9304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18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333F9-6F1E-E366-C031-1A7CA57DF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62CFB1-F4A6-CF1C-AD96-3122379A03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8033C8-9AF6-35E2-38D1-E67139E71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33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99C07-BA7D-BA11-3A24-4F7D4F952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3AC6D8-4466-D0B5-9203-8CA1EDFCD4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0076FD-79F6-D4C1-EDD3-22DD84E1E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3885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C08AC-1D2F-D8D4-3535-10A6A85A8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C4E5AF9-041B-E665-CF51-9983BDE923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8A41F9-46F9-23F0-8985-83F7B6829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9585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E0D17-A771-FDD8-C049-9A99AD2A9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AC1A5E-D410-6BCF-CEA5-C14573D131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CE2471-B4F7-7440-044C-B32438ADF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66714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31F40-E620-76B8-9BEA-CA8E7C7E4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C92691-5B94-23BA-AF25-2A85850567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4BED92-797D-A41C-8259-744581AC8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149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2573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F3410-D189-BADE-B733-6BDA06F25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CCE4D6-DECD-72A1-57DD-E2D8C73181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FA152C-938C-D908-BB58-CDF0BF88A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0874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9FD89-3A5C-9391-11DC-0E7AC1AF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A7793F-47EF-E6E5-BA45-685144469E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65F078-161A-80C8-B6D5-A5116B38C4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10660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0270D-9C10-9074-F7AD-E826828E5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5B25D8-7341-5393-0255-EB2EE7CC04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67ECC0-4E5E-EE3C-48E2-26846B183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5763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A76E2-4D94-B4F6-E329-37EE585ED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1E3374-C8F1-D5F5-CEBA-706A0E0CF1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E2FF8C-A629-453F-B184-307654C3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12512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46CC3-1066-5AC2-6A10-12A095681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84E043-9061-2DEF-8E35-9D377FD128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3AF217-E46D-6E7D-AC5C-5131DCD49E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5163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DD35F-7591-17DA-AF90-0FD0F4DB8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BC432F-6515-D50B-17C1-C81E6049A0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D8AE62-E276-67D8-4C03-7CC5F1139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35193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C4356-6C44-7991-664C-95780DEC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229A0B-CB50-454E-BC72-2A49762F8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757326-89CF-54B6-B77B-4D19712476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76414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4ECB7-DCD0-1CB0-0BD6-1491AEF26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771BA1-FB0D-D465-F7F6-62B0DD1BF3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88974D-DF87-5CC9-79DB-A109737F5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29828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7830A-3236-7B48-A033-926DE8807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28EDA7-86A2-44CE-232D-BD5137DD9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E07C47-2278-AE01-DA69-ECEA2515F3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2687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958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32915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A32A7-5492-F840-074D-E5B90C9E2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40BCB7-E7E6-65A1-7225-97961A56D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D1C10B-9AE2-0602-F37E-EE3FD3254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0567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639AC-1574-D1CE-4301-855570103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E09898-18D7-69C2-1FE4-CC91C316BB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ACB2B6-BF80-C3F5-D891-A28B54E84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93075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CA22B-1F21-FE78-97B9-2B6810295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417B0C-CF03-B705-49FD-A920A2F623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737A5E-93C0-8637-1A28-B7AEE47A3D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5583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6723C-011B-37AC-ECCD-A63238291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EEA3F7D-8D60-6157-C38D-CD140F45CB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AD5612-A766-35C3-35F1-9E5B8012E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98570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BE2E3-3073-A9FC-AB94-320E7B806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0912DD-DCAB-C630-489C-D246C5A43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4D0CD4-DC14-B9D7-32A0-00C5CD680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87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4010E-5793-2C5E-B5F4-AF5D76C71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CCA877-8202-1C42-63BF-CAC21E272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9F466C-B662-6323-3FE4-5D1DD8976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11575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1563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9536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055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3439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8566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2125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143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73A093-C8C1-8A5C-7573-0116236CD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1354F6-6C1E-20E3-CBD0-A445562DD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6E8651-FC46-A3EF-BA61-5816DFDF6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C848E-64E1-4753-AF5C-83300AA1DE3B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F1B52A-7E6B-D0F2-2B9A-E64CCBFD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F59C74-1F37-C6D0-5474-7C20B445B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C799-7320-4F71-9F15-2A8B5666C4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079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EA7725-9E54-021C-EB09-287985EC3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0C504F-FA87-3AF7-DF7A-486851C7A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4011B2-3655-282C-6571-CAE4DD884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C848E-64E1-4753-AF5C-83300AA1DE3B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28E8C-6413-2EBE-FF3C-BCD7C9B7E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2BFA75-AE03-FA0D-67A3-0DDC968A2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C799-7320-4F71-9F15-2A8B5666C4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456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D32EE9-D1E6-16B8-9D65-948D285C77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B3C04C-DA20-B59B-5B72-6C4FC37B7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A0A54D-F9A9-4717-8C87-9E925A066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C848E-64E1-4753-AF5C-83300AA1DE3B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D0456A-E111-24E6-EBA1-351897FDC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0811E0-7E5B-182E-5DB2-66D6C73A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C799-7320-4F71-9F15-2A8B5666C4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03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14860-19DC-CCF9-E01B-84BCD41DE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F75AAC-7E0C-4368-8878-D7419F411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038FCC-9B17-4961-DEDE-3EFA86D4E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C848E-64E1-4753-AF5C-83300AA1DE3B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321AC7-E247-4630-D95F-267D0922C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8671E-34AF-AE62-56C0-34C667B7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C799-7320-4F71-9F15-2A8B5666C4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17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465AA-0C76-2CC9-F026-FF675D5A6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9FD147-6DDC-90F4-4281-28844F4E1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B5BA62-C496-0249-D0FE-1197B85B8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C848E-64E1-4753-AF5C-83300AA1DE3B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4AC293-EA6B-19B3-9910-13222B002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81F743-A3A5-064A-D530-6AAEEFC0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C799-7320-4F71-9F15-2A8B5666C4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933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74F5CD-1CF5-346A-7A33-0808C1A3C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B5586B-3453-E1C1-EBA2-B51A99BAA2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D1AD7D-5039-5ED4-F3FF-A658BA0AC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C6F7BD-B291-3CD1-F090-D3E1049C3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C848E-64E1-4753-AF5C-83300AA1DE3B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4F4819-96BE-E5B4-5E31-CEA45D656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507128-714D-A1AB-CBC2-D87156E93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C799-7320-4F71-9F15-2A8B5666C4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762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A349E-ADAB-60FD-BBC4-18149A9D0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08E8BD-1E23-3E36-A611-5794E2BA5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523F0C-C996-55E6-4B00-DA701678D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E776EB-5E5D-6A20-04A2-3B9AEB1BE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016D969-AABC-617B-70DE-D3F846563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6D7A71-D1B6-0C0A-A42D-05CCE069C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C848E-64E1-4753-AF5C-83300AA1DE3B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8AA210-7D3C-CBA3-C6FD-A8E464858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D7C4B1-878F-37B1-E330-7DE5C4D5E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C799-7320-4F71-9F15-2A8B5666C4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695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B2D92-C7FF-E23D-ACBF-6B4A1B937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FE5D7B-E961-EF13-5223-F8D28F6CB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C848E-64E1-4753-AF5C-83300AA1DE3B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9CC1B8-5834-8837-844C-E8C44266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D53A85-5FF3-357E-3705-0A1F5570E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C799-7320-4F71-9F15-2A8B5666C4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186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5740A7-BC29-765A-ADDB-9A7A3D419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C848E-64E1-4753-AF5C-83300AA1DE3B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B85EE1C-B281-0AEF-252D-C2DD735C6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5B7F02-116D-67DD-3E08-8FA1D8ED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C799-7320-4F71-9F15-2A8B5666C4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073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22E96-FF7D-63B5-06B3-714647D22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4A6AB6-ACD6-6165-1D26-1EF0E2A08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5860BF-D13B-D459-96C4-6CF796240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DBA502-A83D-8558-ED3D-69E1A1F13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C848E-64E1-4753-AF5C-83300AA1DE3B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2776DA-74BF-6AD6-B3D4-2ACF21B69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89473B-23EB-4BB6-2627-700C0CC44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C799-7320-4F71-9F15-2A8B5666C4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382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ECD28-7AB1-07D9-7203-0C450E2B4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10CF26-6DE2-F7FC-F81B-D24B669156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B321F-6C7C-B57A-FC65-6822A2426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E83B89-D5EF-C0A4-7A7E-6B596B626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C848E-64E1-4753-AF5C-83300AA1DE3B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72D31D-1C78-175F-BD9C-C218B6263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0C90B7-AC44-0C8E-842D-D9616039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EC799-7320-4F71-9F15-2A8B5666C4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032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66A237-E1A7-957B-D1F4-6D576845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8D7D22-F45F-0F59-5D06-F6C9BF02C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255A0B-CEC1-B835-10CC-681577F6F7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4C848E-64E1-4753-AF5C-83300AA1DE3B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00A207-A871-B61E-E8AD-A656D5B08D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1292A0-BC8D-7BE6-AFF3-B2496023B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2EC799-7320-4F71-9F15-2A8B5666C4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81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AA%A8%EB%8B%88%ED%84%B0-%EB%9D%BC%EC%9D%B4%EB%B8%8C-%EC%8A%A4%ED%81%AC%EB%A6%B0-%EB%B0%94%ED%83%95-%ED%99%94%EB%A9%B4-%EC%97%B0%EA%B5%AC-%EC%98%A4%ED%94%88-%EC%95%A1%EC%84%B8%EC%8A%A4-%EA%B3%BC%ED%95%99-978055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www.youtube.com/watch?v=dL1YepEvioc&amp;list=PPSV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7.xml"/><Relationship Id="rId4" Type="http://schemas.openxmlformats.org/officeDocument/2006/relationships/chart" Target="../charts/char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1.xml"/><Relationship Id="rId4" Type="http://schemas.openxmlformats.org/officeDocument/2006/relationships/chart" Target="../charts/char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3.xml"/><Relationship Id="rId4" Type="http://schemas.openxmlformats.org/officeDocument/2006/relationships/chart" Target="../charts/char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5.xml"/><Relationship Id="rId4" Type="http://schemas.openxmlformats.org/officeDocument/2006/relationships/chart" Target="../charts/char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7.xml"/><Relationship Id="rId4" Type="http://schemas.openxmlformats.org/officeDocument/2006/relationships/chart" Target="../charts/chart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9.xml"/><Relationship Id="rId4" Type="http://schemas.openxmlformats.org/officeDocument/2006/relationships/chart" Target="../charts/chart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1.xml"/><Relationship Id="rId4" Type="http://schemas.openxmlformats.org/officeDocument/2006/relationships/chart" Target="../charts/chart3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3.xml"/><Relationship Id="rId4" Type="http://schemas.openxmlformats.org/officeDocument/2006/relationships/chart" Target="../charts/chart3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5.xml"/><Relationship Id="rId4" Type="http://schemas.openxmlformats.org/officeDocument/2006/relationships/chart" Target="../charts/chart3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7.xml"/><Relationship Id="rId4" Type="http://schemas.openxmlformats.org/officeDocument/2006/relationships/chart" Target="../charts/chart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9.xml"/><Relationship Id="rId4" Type="http://schemas.openxmlformats.org/officeDocument/2006/relationships/chart" Target="../charts/chart3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2.xml"/><Relationship Id="rId4" Type="http://schemas.openxmlformats.org/officeDocument/2006/relationships/chart" Target="../charts/chart4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4.xml"/><Relationship Id="rId4" Type="http://schemas.openxmlformats.org/officeDocument/2006/relationships/chart" Target="../charts/chart4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6.xml"/><Relationship Id="rId4" Type="http://schemas.openxmlformats.org/officeDocument/2006/relationships/chart" Target="../charts/chart4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8.xml"/><Relationship Id="rId4" Type="http://schemas.openxmlformats.org/officeDocument/2006/relationships/chart" Target="../charts/chart4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0.xml"/><Relationship Id="rId4" Type="http://schemas.openxmlformats.org/officeDocument/2006/relationships/chart" Target="../charts/chart4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2.xml"/><Relationship Id="rId4" Type="http://schemas.openxmlformats.org/officeDocument/2006/relationships/chart" Target="../charts/chart5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 descr="조각그림 퍼즐">
            <a:extLst>
              <a:ext uri="{FF2B5EF4-FFF2-40B4-BE49-F238E27FC236}">
                <a16:creationId xmlns:a16="http://schemas.microsoft.com/office/drawing/2014/main" id="{343AFBE7-8114-12E6-124D-72D5EF7F02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7" r="19733" b="5093"/>
          <a:stretch/>
        </p:blipFill>
        <p:spPr>
          <a:xfrm>
            <a:off x="3523488" y="12511"/>
            <a:ext cx="866851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572920E-D8F1-3257-7C3C-21EBC20AB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453" y="625683"/>
            <a:ext cx="6864929" cy="2278193"/>
          </a:xfrm>
        </p:spPr>
        <p:txBody>
          <a:bodyPr anchor="b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ko-KR" altLang="en-US" sz="4800" b="1" dirty="0"/>
              <a:t>농약 저항성 </a:t>
            </a:r>
            <a:br>
              <a:rPr lang="en-US" altLang="ko-KR" sz="4800" b="1" dirty="0"/>
            </a:br>
            <a:r>
              <a:rPr lang="ko-KR" altLang="en-US" sz="4800" b="1" dirty="0"/>
              <a:t>관리와</a:t>
            </a:r>
            <a:r>
              <a:rPr lang="en-US" altLang="ko-KR" sz="4800" b="1" dirty="0"/>
              <a:t> </a:t>
            </a:r>
            <a:r>
              <a:rPr lang="ko-KR" altLang="en-US" sz="4800" b="1" dirty="0"/>
              <a:t>인지도 조사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그림 15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08F95339-9BC2-40B7-E14E-534B52E2B3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690415" y="5735637"/>
            <a:ext cx="3206503" cy="696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A546C9-3FA7-056A-1B7C-2F05EEC2B19F}"/>
              </a:ext>
            </a:extLst>
          </p:cNvPr>
          <p:cNvSpPr txBox="1"/>
          <p:nvPr/>
        </p:nvSpPr>
        <p:spPr>
          <a:xfrm>
            <a:off x="1358066" y="4570927"/>
            <a:ext cx="2223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2024. 11. 19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96676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503A0D-CB96-198B-243D-8DC816E72DA8}"/>
              </a:ext>
            </a:extLst>
          </p:cNvPr>
          <p:cNvSpPr txBox="1"/>
          <p:nvPr/>
        </p:nvSpPr>
        <p:spPr>
          <a:xfrm>
            <a:off x="692726" y="311990"/>
            <a:ext cx="8784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농약저항성 관리 </a:t>
            </a:r>
            <a:r>
              <a:rPr lang="ko-KR" altLang="en-US" sz="4000" b="1" dirty="0" err="1"/>
              <a:t>리플릿</a:t>
            </a:r>
            <a:r>
              <a:rPr lang="ko-KR" altLang="en-US" sz="4000" b="1" dirty="0"/>
              <a:t> 제작 및 배포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3143F6-BED6-2194-ECA7-D05709DFD688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7DCACDCE-DB28-564D-FDF6-CCE6E1200F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916656-91A5-3029-F1C3-5C29E05C9D22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내용 개체 틀 4" descr="텍스트, 과일, 인간의 얼굴, 의류이(가) 표시된 사진">
            <a:extLst>
              <a:ext uri="{FF2B5EF4-FFF2-40B4-BE49-F238E27FC236}">
                <a16:creationId xmlns:a16="http://schemas.microsoft.com/office/drawing/2014/main" id="{4AC826DF-8A2A-665D-FBD4-686BBF9F384D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3" b="9723"/>
          <a:stretch/>
        </p:blipFill>
        <p:spPr>
          <a:xfrm>
            <a:off x="949910" y="1627609"/>
            <a:ext cx="9198541" cy="4680000"/>
          </a:xfr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1B40E1-3D2C-5DAD-6A22-EFE7A3C8A778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A756B1-28D9-8F97-E372-7C56E83E1974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DCFC32-90E7-4028-E591-D7DD4F7064BF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830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7B2B68-A91C-0462-83C9-D9536199A415}"/>
              </a:ext>
            </a:extLst>
          </p:cNvPr>
          <p:cNvSpPr txBox="1"/>
          <p:nvPr/>
        </p:nvSpPr>
        <p:spPr>
          <a:xfrm>
            <a:off x="692726" y="311990"/>
            <a:ext cx="6558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자료배포 및 홍보</a:t>
            </a:r>
            <a:r>
              <a:rPr lang="en-US" altLang="ko-KR" sz="4000" b="1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sz="4000" b="1" dirty="0">
                <a:solidFill>
                  <a:schemeClr val="accent2">
                    <a:lumMod val="50000"/>
                  </a:schemeClr>
                </a:solidFill>
              </a:rPr>
              <a:t>홈페이지</a:t>
            </a:r>
            <a:r>
              <a:rPr lang="en-US" altLang="ko-KR" sz="4000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4237CC7-54A5-544B-8275-FE2A91A7209B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0615051E-A2BB-81CD-BD82-4D734380F8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418C8F-DCEF-10DB-466B-F6AB93D732B7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A3BE433-519B-B0AF-4B08-FEF6D5BB3B8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16288" t="11909" r="16761" b="35740"/>
          <a:stretch/>
        </p:blipFill>
        <p:spPr>
          <a:xfrm>
            <a:off x="526472" y="1902639"/>
            <a:ext cx="10080000" cy="4320000"/>
          </a:xfrm>
          <a:prstGeom prst="rect">
            <a:avLst/>
          </a:prstGeom>
          <a:ln w="101600">
            <a:solidFill>
              <a:schemeClr val="accent1"/>
            </a:solidFill>
          </a:ln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263B1D10-E9B8-4A29-94B4-70D1E71F613F}"/>
              </a:ext>
            </a:extLst>
          </p:cNvPr>
          <p:cNvSpPr/>
          <p:nvPr/>
        </p:nvSpPr>
        <p:spPr>
          <a:xfrm>
            <a:off x="1274618" y="2253673"/>
            <a:ext cx="2780146" cy="3867366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F9A3BF5-189E-3777-981D-17BC76C82FD0}"/>
              </a:ext>
            </a:extLst>
          </p:cNvPr>
          <p:cNvSpPr/>
          <p:nvPr/>
        </p:nvSpPr>
        <p:spPr>
          <a:xfrm>
            <a:off x="4176399" y="2193636"/>
            <a:ext cx="2780146" cy="3867366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E4EB6B-6724-29D6-37C1-53F7408ACC06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52F610-ED4A-2F11-58EA-2FDEC3FED7FD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A36A66-3693-5A30-EED8-FEDCD5488218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217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멀티미디어, 컴퓨터이(가) 표시된 사진&#10;&#10;자동 생성된 설명">
            <a:extLst>
              <a:ext uri="{FF2B5EF4-FFF2-40B4-BE49-F238E27FC236}">
                <a16:creationId xmlns:a16="http://schemas.microsoft.com/office/drawing/2014/main" id="{A1F2BEE7-B7B5-5E5B-2C0D-C00B690B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5091" y="1540588"/>
            <a:ext cx="7860146" cy="4978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7B2B68-A91C-0462-83C9-D9536199A415}"/>
              </a:ext>
            </a:extLst>
          </p:cNvPr>
          <p:cNvSpPr txBox="1"/>
          <p:nvPr/>
        </p:nvSpPr>
        <p:spPr>
          <a:xfrm>
            <a:off x="692726" y="311990"/>
            <a:ext cx="7252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자료배포 및 홍보</a:t>
            </a:r>
            <a:r>
              <a:rPr lang="en-US" altLang="ko-KR" sz="4000" b="1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sz="4000" b="1" dirty="0">
                <a:solidFill>
                  <a:schemeClr val="accent2">
                    <a:lumMod val="50000"/>
                  </a:schemeClr>
                </a:solidFill>
              </a:rPr>
              <a:t>유튜브 채널</a:t>
            </a:r>
            <a:r>
              <a:rPr lang="en-US" altLang="ko-KR" sz="4000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ko-KR" altLang="en-US" sz="40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4237CC7-54A5-544B-8275-FE2A91A7209B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0615051E-A2BB-81CD-BD82-4D734380F8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418C8F-DCEF-10DB-466B-F6AB93D732B7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F43757-F549-4203-2A73-5879AB5E0C58}"/>
              </a:ext>
            </a:extLst>
          </p:cNvPr>
          <p:cNvSpPr txBox="1"/>
          <p:nvPr/>
        </p:nvSpPr>
        <p:spPr>
          <a:xfrm>
            <a:off x="8774541" y="2573443"/>
            <a:ext cx="2886366" cy="2404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rgbClr val="FF0000"/>
                </a:solidFill>
              </a:rPr>
              <a:t>출처</a:t>
            </a:r>
            <a:r>
              <a:rPr lang="en-US" altLang="ko-KR" sz="2400" b="1" dirty="0">
                <a:solidFill>
                  <a:srgbClr val="FF0000"/>
                </a:solidFill>
              </a:rPr>
              <a:t>(</a:t>
            </a:r>
            <a:r>
              <a:rPr lang="ko-KR" altLang="en-US" sz="2400" b="1" dirty="0" err="1">
                <a:solidFill>
                  <a:srgbClr val="FF0000"/>
                </a:solidFill>
              </a:rPr>
              <a:t>브루코</a:t>
            </a:r>
            <a:r>
              <a:rPr lang="ko-KR" altLang="en-US" sz="2400" b="1" dirty="0">
                <a:solidFill>
                  <a:srgbClr val="FF0000"/>
                </a:solidFill>
              </a:rPr>
              <a:t> 채널</a:t>
            </a:r>
            <a:r>
              <a:rPr lang="en-US" altLang="ko-KR" sz="2400" b="1" dirty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b="1" dirty="0">
                <a:hlinkClick r:id="rId5"/>
              </a:rPr>
              <a:t>https://www.youtube.com/watch?v=dL1YepEvioc&amp;list=PPSV</a:t>
            </a:r>
            <a:endParaRPr lang="en-US" altLang="ko-KR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F04AC6E-47A4-3FC0-309E-FDB1F3606F1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470" t="22843" r="28030" b="10995"/>
          <a:stretch/>
        </p:blipFill>
        <p:spPr>
          <a:xfrm>
            <a:off x="1126836" y="1787949"/>
            <a:ext cx="7158181" cy="36615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77461EE-0174-831B-F47E-1E93DBD7781C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509D08-879D-C2FB-5928-B93AC3CE05B4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13E028-E458-C84A-82C2-5672288FDB6C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94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7B2B68-A91C-0462-83C9-D9536199A415}"/>
              </a:ext>
            </a:extLst>
          </p:cNvPr>
          <p:cNvSpPr txBox="1"/>
          <p:nvPr/>
        </p:nvSpPr>
        <p:spPr>
          <a:xfrm>
            <a:off x="692726" y="311990"/>
            <a:ext cx="55322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자료배포 및 홍보</a:t>
            </a:r>
            <a:r>
              <a:rPr lang="en-US" altLang="ko-KR" sz="4000" b="1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sz="4000" b="1" dirty="0">
                <a:solidFill>
                  <a:schemeClr val="accent2">
                    <a:lumMod val="50000"/>
                  </a:schemeClr>
                </a:solidFill>
              </a:rPr>
              <a:t>잡지</a:t>
            </a:r>
            <a:r>
              <a:rPr lang="en-US" altLang="ko-KR" sz="4000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ko-KR" alt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4237CC7-54A5-544B-8275-FE2A91A7209B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0615051E-A2BB-81CD-BD82-4D734380F8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418C8F-DCEF-10DB-466B-F6AB93D732B7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B8BB5F0-EFAB-5DB6-1041-A1C173D85876}"/>
              </a:ext>
            </a:extLst>
          </p:cNvPr>
          <p:cNvGrpSpPr/>
          <p:nvPr/>
        </p:nvGrpSpPr>
        <p:grpSpPr>
          <a:xfrm>
            <a:off x="1108354" y="1738333"/>
            <a:ext cx="9040097" cy="4527330"/>
            <a:chOff x="731974" y="1688688"/>
            <a:chExt cx="6202213" cy="3620653"/>
          </a:xfrm>
        </p:grpSpPr>
        <p:pic>
          <p:nvPicPr>
            <p:cNvPr id="13" name="그림 12" descr="텍스트, 만화 영화, 소설, 상자이(가) 표시된 사진&#10;&#10;자동 생성된 설명">
              <a:extLst>
                <a:ext uri="{FF2B5EF4-FFF2-40B4-BE49-F238E27FC236}">
                  <a16:creationId xmlns:a16="http://schemas.microsoft.com/office/drawing/2014/main" id="{E1439F69-D75E-C29D-F40C-104B4DDB74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" t="8395" b="9077"/>
            <a:stretch/>
          </p:blipFill>
          <p:spPr>
            <a:xfrm rot="10800000">
              <a:off x="3554260" y="1688688"/>
              <a:ext cx="3379927" cy="3620653"/>
            </a:xfrm>
            <a:prstGeom prst="rect">
              <a:avLst/>
            </a:prstGeom>
            <a:ln w="63500">
              <a:solidFill>
                <a:schemeClr val="tx1"/>
              </a:solidFill>
            </a:ln>
          </p:spPr>
        </p:pic>
        <p:pic>
          <p:nvPicPr>
            <p:cNvPr id="15" name="그림 14" descr="텍스트, 과일, 푸드그룹, 메뉴이(가) 표시된 사진&#10;&#10;자동 생성된 설명">
              <a:extLst>
                <a:ext uri="{FF2B5EF4-FFF2-40B4-BE49-F238E27FC236}">
                  <a16:creationId xmlns:a16="http://schemas.microsoft.com/office/drawing/2014/main" id="{697C75C9-0372-2253-B664-A476186E7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74" y="1688688"/>
              <a:ext cx="2822286" cy="3620653"/>
            </a:xfrm>
            <a:prstGeom prst="rect">
              <a:avLst/>
            </a:prstGeom>
            <a:ln w="63500">
              <a:solidFill>
                <a:schemeClr val="tx1"/>
              </a:solidFill>
            </a:ln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1FC06C-40A9-9914-C71B-6429B3065A7C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F42608-378E-8518-A0F9-916669422C4E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EA95D4-3587-D668-C55F-72EA778395CB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49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7B2B68-A91C-0462-83C9-D9536199A415}"/>
              </a:ext>
            </a:extLst>
          </p:cNvPr>
          <p:cNvSpPr txBox="1"/>
          <p:nvPr/>
        </p:nvSpPr>
        <p:spPr>
          <a:xfrm>
            <a:off x="692726" y="311990"/>
            <a:ext cx="5713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자료배포 및 홍보</a:t>
            </a:r>
            <a:r>
              <a:rPr lang="en-US" altLang="ko-KR" sz="4000" b="1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sz="4000" b="1" dirty="0">
                <a:solidFill>
                  <a:schemeClr val="accent2">
                    <a:lumMod val="50000"/>
                  </a:schemeClr>
                </a:solidFill>
              </a:rPr>
              <a:t>잡지</a:t>
            </a:r>
            <a:r>
              <a:rPr lang="en-US" altLang="ko-KR" sz="4000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ko-KR" altLang="en-US" sz="40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4237CC7-54A5-544B-8275-FE2A91A7209B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0615051E-A2BB-81CD-BD82-4D734380F8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418C8F-DCEF-10DB-466B-F6AB93D732B7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A90E11D-A18F-9B6F-9732-5EC0461A576A}"/>
              </a:ext>
            </a:extLst>
          </p:cNvPr>
          <p:cNvGrpSpPr/>
          <p:nvPr/>
        </p:nvGrpSpPr>
        <p:grpSpPr>
          <a:xfrm>
            <a:off x="1123374" y="1744747"/>
            <a:ext cx="8997370" cy="4554454"/>
            <a:chOff x="2409819" y="1921163"/>
            <a:chExt cx="5053410" cy="3749192"/>
          </a:xfrm>
        </p:grpSpPr>
        <p:pic>
          <p:nvPicPr>
            <p:cNvPr id="10" name="그림 9" descr="텍스트, 의류, 미소, 인간의 얼굴이(가) 표시된 사진&#10;&#10;자동 생성된 설명">
              <a:extLst>
                <a:ext uri="{FF2B5EF4-FFF2-40B4-BE49-F238E27FC236}">
                  <a16:creationId xmlns:a16="http://schemas.microsoft.com/office/drawing/2014/main" id="{33938F93-CE4B-71B0-C088-DF89DFA79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8" r="5403"/>
            <a:stretch/>
          </p:blipFill>
          <p:spPr>
            <a:xfrm>
              <a:off x="2409819" y="1921164"/>
              <a:ext cx="2523375" cy="3749191"/>
            </a:xfrm>
            <a:prstGeom prst="rect">
              <a:avLst/>
            </a:prstGeom>
            <a:ln w="63500">
              <a:solidFill>
                <a:schemeClr val="tx1"/>
              </a:solidFill>
            </a:ln>
          </p:spPr>
        </p:pic>
        <p:pic>
          <p:nvPicPr>
            <p:cNvPr id="12" name="그림 11" descr="텍스트, 인쇄, 종이이(가) 표시된 사진&#10;&#10;자동 생성된 설명">
              <a:extLst>
                <a:ext uri="{FF2B5EF4-FFF2-40B4-BE49-F238E27FC236}">
                  <a16:creationId xmlns:a16="http://schemas.microsoft.com/office/drawing/2014/main" id="{5B1EEF9D-B46E-C23D-ADBD-20A0B79A64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2" r="5924"/>
            <a:stretch/>
          </p:blipFill>
          <p:spPr>
            <a:xfrm>
              <a:off x="4985834" y="1921163"/>
              <a:ext cx="2477395" cy="3749191"/>
            </a:xfrm>
            <a:prstGeom prst="rect">
              <a:avLst/>
            </a:prstGeom>
            <a:ln w="63500">
              <a:solidFill>
                <a:schemeClr val="tx1"/>
              </a:solidFill>
            </a:ln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6BC41A-8DA8-6CE3-7555-C1B330FD3DBF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1A24B7-B03E-2F5B-258F-D0673E73E7A9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339045-FFD2-C9EE-0A83-003A90E7B047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50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16769BA-B4B0-A909-650E-3832244021C8}"/>
              </a:ext>
            </a:extLst>
          </p:cNvPr>
          <p:cNvSpPr txBox="1"/>
          <p:nvPr/>
        </p:nvSpPr>
        <p:spPr>
          <a:xfrm>
            <a:off x="2355271" y="2022690"/>
            <a:ext cx="7555540" cy="23879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2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농약저항성에 대한  </a:t>
            </a:r>
            <a:endParaRPr lang="en-US" altLang="ko-KR" sz="5200" b="1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2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설문 조사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8731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503A0D-CB96-198B-243D-8DC816E72DA8}"/>
              </a:ext>
            </a:extLst>
          </p:cNvPr>
          <p:cNvSpPr txBox="1"/>
          <p:nvPr/>
        </p:nvSpPr>
        <p:spPr>
          <a:xfrm>
            <a:off x="692726" y="311990"/>
            <a:ext cx="6819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설문조사 목적 및 문항</a:t>
            </a:r>
            <a:r>
              <a:rPr lang="en-US" altLang="ko-KR" sz="4000" b="1" dirty="0"/>
              <a:t>(14</a:t>
            </a:r>
            <a:r>
              <a:rPr lang="ko-KR" altLang="en-US" sz="4000" b="1" dirty="0"/>
              <a:t>개</a:t>
            </a:r>
            <a:r>
              <a:rPr lang="en-US" altLang="ko-KR" sz="4000" b="1" dirty="0"/>
              <a:t>)</a:t>
            </a:r>
            <a:endParaRPr lang="ko-KR" altLang="en-US" sz="4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3143F6-BED6-2194-ECA7-D05709DFD688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7DCACDCE-DB28-564D-FDF6-CCE6E1200F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916656-91A5-3029-F1C3-5C29E05C9D22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B965179-E0AA-473A-C031-660A433001F8}"/>
              </a:ext>
            </a:extLst>
          </p:cNvPr>
          <p:cNvGrpSpPr/>
          <p:nvPr/>
        </p:nvGrpSpPr>
        <p:grpSpPr>
          <a:xfrm>
            <a:off x="260244" y="1899338"/>
            <a:ext cx="8080197" cy="4430927"/>
            <a:chOff x="952967" y="1808028"/>
            <a:chExt cx="7228276" cy="432327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0F629C3-598E-D4C7-AFF5-FDA6B53F15A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967" y="1811301"/>
              <a:ext cx="3600000" cy="4320000"/>
            </a:xfrm>
            <a:prstGeom prst="rect">
              <a:avLst/>
            </a:prstGeom>
            <a:ln w="47625">
              <a:solidFill>
                <a:schemeClr val="accent2">
                  <a:lumMod val="75000"/>
                </a:schemeClr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456216A-949A-081D-12B9-1EB568BD2AC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1243" y="1808028"/>
              <a:ext cx="3600000" cy="4320000"/>
            </a:xfrm>
            <a:prstGeom prst="rect">
              <a:avLst/>
            </a:prstGeom>
            <a:ln w="47625">
              <a:solidFill>
                <a:schemeClr val="accent2">
                  <a:lumMod val="75000"/>
                </a:schemeClr>
              </a:solidFill>
            </a:ln>
          </p:spPr>
        </p:pic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0402E8A-48FA-C481-ACEA-2B5BC2C30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283953"/>
              </p:ext>
            </p:extLst>
          </p:nvPr>
        </p:nvGraphicFramePr>
        <p:xfrm>
          <a:off x="8577162" y="1902548"/>
          <a:ext cx="2469537" cy="4427575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469537">
                  <a:extLst>
                    <a:ext uri="{9D8B030D-6E8A-4147-A177-3AD203B41FA5}">
                      <a16:colId xmlns:a16="http://schemas.microsoft.com/office/drawing/2014/main" val="2044141066"/>
                    </a:ext>
                  </a:extLst>
                </a:gridCol>
              </a:tblGrid>
              <a:tr h="7124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주요 조사항목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농촌진흥청 협조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241178"/>
                  </a:ext>
                </a:extLst>
              </a:tr>
              <a:tr h="412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재배작물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289542"/>
                  </a:ext>
                </a:extLst>
              </a:tr>
              <a:tr h="412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구매처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757335"/>
                  </a:ext>
                </a:extLst>
              </a:tr>
              <a:tr h="412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저항성 관리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983619"/>
                  </a:ext>
                </a:extLst>
              </a:tr>
              <a:tr h="412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동일 농약 연속 사용경험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100345"/>
                  </a:ext>
                </a:extLst>
              </a:tr>
              <a:tr h="412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효과 저조 원인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61851"/>
                  </a:ext>
                </a:extLst>
              </a:tr>
              <a:tr h="412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저항성 관리여부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609255"/>
                  </a:ext>
                </a:extLst>
              </a:tr>
              <a:tr h="412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교육 이수 여부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454242"/>
                  </a:ext>
                </a:extLst>
              </a:tr>
              <a:tr h="412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교육실시 기관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66570"/>
                  </a:ext>
                </a:extLst>
              </a:tr>
              <a:tr h="412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교육 필요성</a:t>
                      </a:r>
                      <a:endParaRPr lang="en-US" altLang="ko-KR" sz="16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15127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D7E748A-C567-EEC5-FADD-4945A0B73882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3880BA-A14B-5B76-3869-C4B6A9F57859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6603F3-6AB7-4CAA-341B-3213473F6115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839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503A0D-CB96-198B-243D-8DC816E72DA8}"/>
              </a:ext>
            </a:extLst>
          </p:cNvPr>
          <p:cNvSpPr txBox="1"/>
          <p:nvPr/>
        </p:nvSpPr>
        <p:spPr>
          <a:xfrm>
            <a:off x="692726" y="311990"/>
            <a:ext cx="70647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회사별 교육 및 설문조사 현황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3143F6-BED6-2194-ECA7-D05709DFD688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7DCACDCE-DB28-564D-FDF6-CCE6E1200F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916656-91A5-3029-F1C3-5C29E05C9D22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3DB032-7BB6-C3C5-3FA6-835F92B8755B}"/>
              </a:ext>
            </a:extLst>
          </p:cNvPr>
          <p:cNvSpPr txBox="1"/>
          <p:nvPr/>
        </p:nvSpPr>
        <p:spPr>
          <a:xfrm>
            <a:off x="6568734" y="2153106"/>
            <a:ext cx="5216865" cy="372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 latinLnBrk="0">
              <a:lnSpc>
                <a:spcPct val="150000"/>
              </a:lnSpc>
            </a:pPr>
            <a:r>
              <a:rPr lang="ko-KR" altLang="en-US" sz="2000" b="1" kern="0" spc="-50" dirty="0" err="1">
                <a:solidFill>
                  <a:schemeClr val="accent2">
                    <a:lumMod val="75000"/>
                  </a:schemeClr>
                </a:solidFill>
                <a:effectLst/>
                <a:ea typeface="휴먼명조"/>
              </a:rPr>
              <a:t>ㅇ</a:t>
            </a:r>
            <a:r>
              <a:rPr lang="ko-KR" altLang="en-US" sz="2000" b="1" kern="0" spc="-50" dirty="0">
                <a:solidFill>
                  <a:schemeClr val="accent2">
                    <a:lumMod val="75000"/>
                  </a:schemeClr>
                </a:solidFill>
                <a:effectLst/>
                <a:ea typeface="휴먼명조"/>
              </a:rPr>
              <a:t> 조사주체 </a:t>
            </a:r>
            <a:r>
              <a:rPr lang="en-US" altLang="ko-KR" sz="2000" b="1" kern="0" spc="-50" dirty="0">
                <a:solidFill>
                  <a:srgbClr val="000000"/>
                </a:solidFill>
                <a:effectLst/>
                <a:ea typeface="휴먼명조"/>
              </a:rPr>
              <a:t>: </a:t>
            </a:r>
            <a:r>
              <a:rPr lang="ko-KR" altLang="en-US" sz="2000" b="1" kern="0" spc="-50" dirty="0">
                <a:solidFill>
                  <a:srgbClr val="000000"/>
                </a:solidFill>
                <a:ea typeface="휴먼명조"/>
              </a:rPr>
              <a:t>농약저항성관리 </a:t>
            </a:r>
            <a:r>
              <a:rPr lang="en-US" altLang="ko-KR" sz="2000" b="1" kern="0" spc="-50" dirty="0">
                <a:solidFill>
                  <a:srgbClr val="000000"/>
                </a:solidFill>
                <a:ea typeface="휴먼명조"/>
              </a:rPr>
              <a:t>TF </a:t>
            </a:r>
          </a:p>
          <a:p>
            <a:pPr fontAlgn="base" latinLnBrk="0">
              <a:lnSpc>
                <a:spcPct val="150000"/>
              </a:lnSpc>
            </a:pPr>
            <a:r>
              <a:rPr lang="en-US" altLang="ko-KR" sz="2000" b="1" kern="0" spc="-50" dirty="0">
                <a:solidFill>
                  <a:srgbClr val="000000"/>
                </a:solidFill>
                <a:ea typeface="휴먼명조"/>
              </a:rPr>
              <a:t>                   (</a:t>
            </a:r>
            <a:r>
              <a:rPr lang="ko-KR" altLang="en-US" sz="2000" b="1" kern="0" spc="-50" dirty="0">
                <a:solidFill>
                  <a:srgbClr val="000000"/>
                </a:solidFill>
                <a:ea typeface="휴먼명조"/>
              </a:rPr>
              <a:t>협조</a:t>
            </a:r>
            <a:r>
              <a:rPr lang="en-US" altLang="ko-KR" sz="2000" b="1" kern="0" spc="-50" dirty="0">
                <a:solidFill>
                  <a:srgbClr val="000000"/>
                </a:solidFill>
                <a:ea typeface="휴먼명조"/>
              </a:rPr>
              <a:t>:</a:t>
            </a:r>
            <a:r>
              <a:rPr lang="ko-KR" altLang="en-US" sz="2000" b="1" kern="0" spc="-50" dirty="0">
                <a:solidFill>
                  <a:srgbClr val="000000"/>
                </a:solidFill>
                <a:ea typeface="휴먼명조"/>
              </a:rPr>
              <a:t> 각 회원사 등록</a:t>
            </a:r>
            <a:r>
              <a:rPr lang="en-US" altLang="ko-KR" sz="2000" b="1" kern="0" spc="-50" dirty="0">
                <a:solidFill>
                  <a:srgbClr val="000000"/>
                </a:solidFill>
                <a:ea typeface="휴먼명조"/>
              </a:rPr>
              <a:t>.</a:t>
            </a:r>
            <a:r>
              <a:rPr lang="ko-KR" altLang="en-US" sz="2000" b="1" kern="0" spc="-50" dirty="0">
                <a:solidFill>
                  <a:srgbClr val="000000"/>
                </a:solidFill>
                <a:ea typeface="휴먼명조"/>
              </a:rPr>
              <a:t>마케팅</a:t>
            </a:r>
            <a:r>
              <a:rPr lang="en-US" altLang="ko-KR" sz="2000" b="1" kern="0" spc="-50" dirty="0">
                <a:solidFill>
                  <a:srgbClr val="000000"/>
                </a:solidFill>
                <a:ea typeface="휴먼명조"/>
              </a:rPr>
              <a:t>)</a:t>
            </a:r>
          </a:p>
          <a:p>
            <a:pPr fontAlgn="base" latinLnBrk="0">
              <a:lnSpc>
                <a:spcPct val="150000"/>
              </a:lnSpc>
            </a:pPr>
            <a:endParaRPr lang="en-US" altLang="ko-KR" sz="2000" b="1" kern="0" spc="-50" dirty="0">
              <a:solidFill>
                <a:srgbClr val="000000"/>
              </a:solidFill>
              <a:effectLst/>
              <a:ea typeface="휴먼명조"/>
            </a:endParaRPr>
          </a:p>
          <a:p>
            <a:pPr marL="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-50" dirty="0" err="1">
                <a:solidFill>
                  <a:schemeClr val="accent2">
                    <a:lumMod val="75000"/>
                  </a:schemeClr>
                </a:solidFill>
                <a:effectLst/>
                <a:ea typeface="휴먼명조"/>
              </a:rPr>
              <a:t>ㅇ</a:t>
            </a:r>
            <a:r>
              <a:rPr lang="ko-KR" altLang="en-US" sz="2000" b="1" kern="0" spc="-50" dirty="0">
                <a:solidFill>
                  <a:schemeClr val="accent2">
                    <a:lumMod val="75000"/>
                  </a:schemeClr>
                </a:solidFill>
                <a:effectLst/>
                <a:ea typeface="휴먼명조"/>
              </a:rPr>
              <a:t> 조사시기 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</a:rPr>
              <a:t>: 2024. 3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</a:rPr>
              <a:t>월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</a:rPr>
              <a:t>~7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</a:rPr>
              <a:t>월</a:t>
            </a:r>
            <a:endParaRPr lang="en-US" altLang="ko-KR" sz="2000" b="1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kern="0" spc="0" dirty="0">
              <a:solidFill>
                <a:srgbClr val="000000"/>
              </a:solidFill>
              <a:effectLst/>
            </a:endParaRPr>
          </a:p>
          <a:p>
            <a:pPr fontAlgn="base" latinLnBrk="0">
              <a:lnSpc>
                <a:spcPct val="150000"/>
              </a:lnSpc>
            </a:pPr>
            <a:r>
              <a:rPr lang="ko-KR" altLang="en-US" sz="2000" b="1" kern="0" spc="-50" dirty="0" err="1">
                <a:solidFill>
                  <a:schemeClr val="accent2">
                    <a:lumMod val="75000"/>
                  </a:schemeClr>
                </a:solidFill>
                <a:effectLst/>
                <a:ea typeface="휴먼명조"/>
              </a:rPr>
              <a:t>ㅇ</a:t>
            </a:r>
            <a:r>
              <a:rPr lang="ko-KR" altLang="en-US" sz="2000" b="1" kern="0" spc="-50" dirty="0">
                <a:solidFill>
                  <a:schemeClr val="accent2">
                    <a:lumMod val="75000"/>
                  </a:schemeClr>
                </a:solidFill>
                <a:effectLst/>
                <a:ea typeface="휴먼명조"/>
              </a:rPr>
              <a:t> 조사대상 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</a:rPr>
              <a:t>: 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</a:rPr>
              <a:t>농업인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</a:rPr>
              <a:t>전국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</a:rPr>
              <a:t>)</a:t>
            </a:r>
          </a:p>
          <a:p>
            <a:pPr fontAlgn="base" latinLnBrk="0">
              <a:lnSpc>
                <a:spcPct val="150000"/>
              </a:lnSpc>
            </a:pPr>
            <a:endParaRPr lang="en-US" altLang="ko-KR" sz="2000" b="1" kern="0" spc="0" dirty="0">
              <a:solidFill>
                <a:srgbClr val="000000"/>
              </a:solidFill>
              <a:effectLst/>
            </a:endParaRPr>
          </a:p>
          <a:p>
            <a:pPr fontAlgn="base" latinLnBrk="0">
              <a:lnSpc>
                <a:spcPct val="150000"/>
              </a:lnSpc>
            </a:pPr>
            <a:r>
              <a:rPr lang="ko-KR" altLang="en-US" sz="2000" b="1" kern="0" spc="-50" dirty="0" err="1">
                <a:solidFill>
                  <a:schemeClr val="accent2">
                    <a:lumMod val="75000"/>
                  </a:schemeClr>
                </a:solidFill>
                <a:effectLst/>
                <a:ea typeface="휴먼명조"/>
              </a:rPr>
              <a:t>ㅇ</a:t>
            </a:r>
            <a:r>
              <a:rPr lang="ko-KR" altLang="en-US" sz="2000" b="1" kern="0" spc="-50" dirty="0">
                <a:solidFill>
                  <a:schemeClr val="accent2">
                    <a:lumMod val="75000"/>
                  </a:schemeClr>
                </a:solidFill>
                <a:effectLst/>
                <a:ea typeface="휴먼명조"/>
              </a:rPr>
              <a:t> 교육인원 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</a:rPr>
              <a:t>: 2,000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</a:rPr>
              <a:t>여명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sz="2000" b="1" kern="0" spc="0" dirty="0">
                <a:solidFill>
                  <a:srgbClr val="000000"/>
                </a:solidFill>
                <a:effectLst/>
              </a:rPr>
              <a:t>추산</a:t>
            </a:r>
            <a:r>
              <a:rPr lang="en-US" altLang="ko-KR" sz="2000" b="1" kern="0" spc="0" dirty="0">
                <a:solidFill>
                  <a:srgbClr val="000000"/>
                </a:solidFill>
                <a:effectLst/>
              </a:rPr>
              <a:t>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5322D8F-4317-4BF3-4E59-84099B5997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174842"/>
              </p:ext>
            </p:extLst>
          </p:nvPr>
        </p:nvGraphicFramePr>
        <p:xfrm>
          <a:off x="428756" y="1930400"/>
          <a:ext cx="6046374" cy="428198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94263">
                  <a:extLst>
                    <a:ext uri="{9D8B030D-6E8A-4147-A177-3AD203B41FA5}">
                      <a16:colId xmlns:a16="http://schemas.microsoft.com/office/drawing/2014/main" val="1629460109"/>
                    </a:ext>
                  </a:extLst>
                </a:gridCol>
                <a:gridCol w="1757929">
                  <a:extLst>
                    <a:ext uri="{9D8B030D-6E8A-4147-A177-3AD203B41FA5}">
                      <a16:colId xmlns:a16="http://schemas.microsoft.com/office/drawing/2014/main" val="1968559280"/>
                    </a:ext>
                  </a:extLst>
                </a:gridCol>
                <a:gridCol w="2327125">
                  <a:extLst>
                    <a:ext uri="{9D8B030D-6E8A-4147-A177-3AD203B41FA5}">
                      <a16:colId xmlns:a16="http://schemas.microsoft.com/office/drawing/2014/main" val="3008267829"/>
                    </a:ext>
                  </a:extLst>
                </a:gridCol>
                <a:gridCol w="767057">
                  <a:extLst>
                    <a:ext uri="{9D8B030D-6E8A-4147-A177-3AD203B41FA5}">
                      <a16:colId xmlns:a16="http://schemas.microsoft.com/office/drawing/2014/main" val="2748657365"/>
                    </a:ext>
                  </a:extLst>
                </a:gridCol>
              </a:tblGrid>
              <a:tr h="5149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회사명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설문조사수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조사지역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비 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7321153"/>
                  </a:ext>
                </a:extLst>
              </a:tr>
              <a:tr h="514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K</a:t>
                      </a:r>
                      <a:r>
                        <a:rPr lang="ko-KR" altLang="en-US" sz="1800" b="1" dirty="0"/>
                        <a:t>사</a:t>
                      </a:r>
                      <a:endParaRPr lang="en-US" altLang="ko-KR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143</a:t>
                      </a:r>
                      <a:endParaRPr lang="ko-KR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전국일원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3927818"/>
                  </a:ext>
                </a:extLst>
              </a:tr>
              <a:tr h="514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N</a:t>
                      </a:r>
                      <a:r>
                        <a:rPr lang="ko-KR" altLang="en-US" sz="1800" b="1" dirty="0"/>
                        <a:t>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136</a:t>
                      </a:r>
                      <a:endParaRPr lang="ko-KR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/>
                        <a:t>전국일원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244259"/>
                  </a:ext>
                </a:extLst>
              </a:tr>
              <a:tr h="514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B</a:t>
                      </a:r>
                      <a:r>
                        <a:rPr lang="ko-KR" altLang="en-US" sz="1800" b="1" dirty="0"/>
                        <a:t>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197</a:t>
                      </a:r>
                      <a:endParaRPr lang="ko-KR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/>
                        <a:t>전국일원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4352153"/>
                  </a:ext>
                </a:extLst>
              </a:tr>
              <a:tr h="5149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/>
                        <a:t>S</a:t>
                      </a:r>
                      <a:r>
                        <a:rPr lang="ko-KR" altLang="en-US" sz="1800" b="1" dirty="0"/>
                        <a:t>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139</a:t>
                      </a:r>
                      <a:endParaRPr lang="ko-KR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/>
                        <a:t>전국일원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87522"/>
                  </a:ext>
                </a:extLst>
              </a:tr>
              <a:tr h="5149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/>
                        <a:t>F</a:t>
                      </a:r>
                      <a:r>
                        <a:rPr lang="ko-KR" altLang="en-US" sz="1800" b="1" dirty="0"/>
                        <a:t>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243</a:t>
                      </a:r>
                      <a:endParaRPr lang="ko-KR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/>
                        <a:t>전국일원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6347139"/>
                  </a:ext>
                </a:extLst>
              </a:tr>
              <a:tr h="6771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/>
                        <a:t>협회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111</a:t>
                      </a:r>
                      <a:endParaRPr lang="ko-KR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춘천</a:t>
                      </a:r>
                      <a:r>
                        <a:rPr lang="en-US" altLang="ko-KR" sz="1800" b="1" dirty="0"/>
                        <a:t>,</a:t>
                      </a:r>
                      <a:r>
                        <a:rPr lang="ko-KR" altLang="en-US" sz="1800" b="1" dirty="0"/>
                        <a:t>와부</a:t>
                      </a:r>
                      <a:r>
                        <a:rPr lang="en-US" altLang="ko-KR" sz="1800" b="1" dirty="0"/>
                        <a:t>,</a:t>
                      </a:r>
                      <a:r>
                        <a:rPr lang="ko-KR" altLang="en-US" sz="1800" b="1" dirty="0"/>
                        <a:t>제천</a:t>
                      </a:r>
                      <a:r>
                        <a:rPr lang="en-US" altLang="ko-KR" sz="1800" b="1" dirty="0"/>
                        <a:t>,</a:t>
                      </a:r>
                      <a:r>
                        <a:rPr lang="ko-KR" altLang="en-US" sz="1800" b="1" dirty="0"/>
                        <a:t>강화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3170793"/>
                  </a:ext>
                </a:extLst>
              </a:tr>
              <a:tr h="5149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969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46462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E2D09B7C-A4D6-DC5A-376E-A673F9404B6A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5CB4E3-A7DA-9F9D-9E39-6DB4EF556BF0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7423C2-B843-1E1E-76F8-1E5DA221BBEC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128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503A0D-CB96-198B-243D-8DC816E72DA8}"/>
              </a:ext>
            </a:extLst>
          </p:cNvPr>
          <p:cNvSpPr txBox="1"/>
          <p:nvPr/>
        </p:nvSpPr>
        <p:spPr>
          <a:xfrm>
            <a:off x="692726" y="311990"/>
            <a:ext cx="28488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1. </a:t>
            </a:r>
            <a:r>
              <a:rPr lang="ko-KR" altLang="en-US" sz="4000" b="1" dirty="0"/>
              <a:t>재배작물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5564DBC-C4A4-9C8C-8CFB-472D41EC5123}"/>
              </a:ext>
            </a:extLst>
          </p:cNvPr>
          <p:cNvSpPr/>
          <p:nvPr/>
        </p:nvSpPr>
        <p:spPr>
          <a:xfrm>
            <a:off x="692726" y="1576250"/>
            <a:ext cx="9993747" cy="110229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/>
              <a:t>  </a:t>
            </a:r>
            <a:r>
              <a:rPr lang="en-US" altLang="ko-KR" b="1" dirty="0">
                <a:solidFill>
                  <a:srgbClr val="FFFF00"/>
                </a:solidFill>
              </a:rPr>
              <a:t>1. </a:t>
            </a:r>
            <a:r>
              <a:rPr lang="ko-KR" altLang="en-US" b="1" dirty="0">
                <a:solidFill>
                  <a:srgbClr val="FFFF00"/>
                </a:solidFill>
              </a:rPr>
              <a:t>귀하께서는 주로 어떤 종류의 작물을 재배하나요</a:t>
            </a:r>
            <a:r>
              <a:rPr lang="en-US" altLang="ko-KR" b="1" dirty="0">
                <a:solidFill>
                  <a:srgbClr val="FFFF00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①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수도작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엽채류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엽경채류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과수류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⑤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기타 </a:t>
            </a:r>
            <a:endParaRPr lang="ko-KR" altLang="en-US" b="1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940F6CE-D0A2-07AD-2623-ED2055461B5C}"/>
              </a:ext>
            </a:extLst>
          </p:cNvPr>
          <p:cNvGraphicFramePr>
            <a:graphicFrameLocks noGrp="1"/>
          </p:cNvGraphicFramePr>
          <p:nvPr/>
        </p:nvGraphicFramePr>
        <p:xfrm>
          <a:off x="720000" y="3059999"/>
          <a:ext cx="4680000" cy="31493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2480396046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885416867"/>
                    </a:ext>
                  </a:extLst>
                </a:gridCol>
              </a:tblGrid>
              <a:tr h="3936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 목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</a:rPr>
                        <a:t>답변 수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677873"/>
                  </a:ext>
                </a:extLst>
              </a:tr>
              <a:tr h="3936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 dirty="0">
                          <a:effectLst/>
                        </a:rPr>
                        <a:t>무응답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718494"/>
                  </a:ext>
                </a:extLst>
              </a:tr>
              <a:tr h="3936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 dirty="0">
                          <a:effectLst/>
                        </a:rPr>
                        <a:t>수도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254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202375"/>
                  </a:ext>
                </a:extLst>
              </a:tr>
              <a:tr h="3936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 dirty="0">
                          <a:effectLst/>
                        </a:rPr>
                        <a:t>엽채류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24847"/>
                  </a:ext>
                </a:extLst>
              </a:tr>
              <a:tr h="3936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 dirty="0" err="1">
                          <a:effectLst/>
                        </a:rPr>
                        <a:t>엽경채류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477276"/>
                  </a:ext>
                </a:extLst>
              </a:tr>
              <a:tr h="3936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 dirty="0" err="1">
                          <a:effectLst/>
                        </a:rPr>
                        <a:t>과수류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418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783031"/>
                  </a:ext>
                </a:extLst>
              </a:tr>
              <a:tr h="3936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 dirty="0">
                          <a:effectLst/>
                        </a:rPr>
                        <a:t>기타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65317"/>
                  </a:ext>
                </a:extLst>
              </a:tr>
              <a:tr h="3936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0" u="none" strike="noStrike" dirty="0">
                          <a:effectLst/>
                        </a:rPr>
                        <a:t>다작물재배</a:t>
                      </a:r>
                      <a:endParaRPr lang="en-US" altLang="ko-KR" sz="1800" b="0" u="none" strike="noStrike" dirty="0">
                        <a:effectLst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661352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3143F6-BED6-2194-ECA7-D05709DFD688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7DCACDCE-DB28-564D-FDF6-CCE6E1200F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916656-91A5-3029-F1C3-5C29E05C9D22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B5528543-02B4-EF77-726E-477BE77D6BE3}"/>
              </a:ext>
            </a:extLst>
          </p:cNvPr>
          <p:cNvGraphicFramePr>
            <a:graphicFrameLocks/>
          </p:cNvGraphicFramePr>
          <p:nvPr/>
        </p:nvGraphicFramePr>
        <p:xfrm>
          <a:off x="5400000" y="3060000"/>
          <a:ext cx="64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AD5C64C-E8E8-D11F-1297-3767B6E59D62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79C287-CE7C-5E15-717A-1C3C8309F7FC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54CF6E-0E88-A054-1EC9-F68007579806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849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AE9CA30-4BE8-3794-0626-8C8FD6E7F42C}"/>
              </a:ext>
            </a:extLst>
          </p:cNvPr>
          <p:cNvSpPr txBox="1"/>
          <p:nvPr/>
        </p:nvSpPr>
        <p:spPr>
          <a:xfrm>
            <a:off x="692726" y="311990"/>
            <a:ext cx="3542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2. </a:t>
            </a:r>
            <a:r>
              <a:rPr lang="ko-KR" altLang="en-US" sz="4000" b="1" dirty="0"/>
              <a:t>농약 구매처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AF17145-D1ED-4E42-7218-874966B83532}"/>
              </a:ext>
            </a:extLst>
          </p:cNvPr>
          <p:cNvSpPr/>
          <p:nvPr/>
        </p:nvSpPr>
        <p:spPr>
          <a:xfrm>
            <a:off x="692726" y="1576250"/>
            <a:ext cx="9993747" cy="110229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/>
              <a:t>  </a:t>
            </a:r>
            <a:r>
              <a:rPr lang="en-US" altLang="ko-KR" b="1" dirty="0">
                <a:solidFill>
                  <a:srgbClr val="FFFF00"/>
                </a:solidFill>
              </a:rPr>
              <a:t>2. </a:t>
            </a:r>
            <a:r>
              <a:rPr lang="ko-KR" altLang="en-US" b="1" dirty="0">
                <a:solidFill>
                  <a:srgbClr val="FFFF00"/>
                </a:solidFill>
              </a:rPr>
              <a:t>귀하가 농약을 구매하기 위해 주로 어느 곳을 이용 하나요</a:t>
            </a:r>
            <a:r>
              <a:rPr lang="en-US" altLang="ko-KR" b="1" dirty="0">
                <a:solidFill>
                  <a:srgbClr val="FFFF00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①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농협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시판상</a:t>
            </a:r>
            <a:endParaRPr lang="ko-KR" altLang="en-US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B2C1132-9176-8C83-9ADF-87AD48BD9DF3}"/>
              </a:ext>
            </a:extLst>
          </p:cNvPr>
          <p:cNvGraphicFramePr>
            <a:graphicFrameLocks noGrp="1"/>
          </p:cNvGraphicFramePr>
          <p:nvPr/>
        </p:nvGraphicFramePr>
        <p:xfrm>
          <a:off x="720000" y="3059998"/>
          <a:ext cx="4680000" cy="31401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2529573596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69304636"/>
                    </a:ext>
                  </a:extLst>
                </a:gridCol>
              </a:tblGrid>
              <a:tr h="6280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항 목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+mn-lt"/>
                        </a:rPr>
                        <a:t>답변 수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06415"/>
                  </a:ext>
                </a:extLst>
              </a:tr>
              <a:tr h="6280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lt"/>
                        </a:rPr>
                        <a:t>무응답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010110"/>
                  </a:ext>
                </a:extLst>
              </a:tr>
              <a:tr h="6280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lt"/>
                        </a:rPr>
                        <a:t>농협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651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08209"/>
                  </a:ext>
                </a:extLst>
              </a:tr>
              <a:tr h="6280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+mn-lt"/>
                        </a:rPr>
                        <a:t>시판상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431687"/>
                  </a:ext>
                </a:extLst>
              </a:tr>
              <a:tr h="6280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lt"/>
                        </a:rPr>
                        <a:t>모두이용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568215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8FCCAD-5266-1A9C-2651-482116CADB2B}"/>
              </a:ext>
            </a:extLst>
          </p:cNvPr>
          <p:cNvSpPr/>
          <p:nvPr/>
        </p:nvSpPr>
        <p:spPr>
          <a:xfrm>
            <a:off x="0" y="6581597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A417B579-F9ED-BCBF-0CFE-4EC6FADA9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82076"/>
            <a:ext cx="1674092" cy="36383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407B02-C06A-AEC0-3850-FFFC7D700B3D}"/>
              </a:ext>
            </a:extLst>
          </p:cNvPr>
          <p:cNvSpPr/>
          <p:nvPr/>
        </p:nvSpPr>
        <p:spPr>
          <a:xfrm>
            <a:off x="11880000" y="6581597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CD08C1F4-9EB9-467D-95A2-A83FEDDE032E}"/>
              </a:ext>
            </a:extLst>
          </p:cNvPr>
          <p:cNvGraphicFramePr>
            <a:graphicFrameLocks/>
          </p:cNvGraphicFramePr>
          <p:nvPr/>
        </p:nvGraphicFramePr>
        <p:xfrm>
          <a:off x="5400000" y="3060000"/>
          <a:ext cx="64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35B9F99C-17D2-8E9E-1BBB-DF418090CB3A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9E3B8F-F5FF-BC7E-A259-A2AC85C82FB1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F61E84-6C15-BFC2-533E-28C6CCCF5705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537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1C0FD37-4AD4-369B-87AF-6DC88B7E3542}"/>
              </a:ext>
            </a:extLst>
          </p:cNvPr>
          <p:cNvSpPr txBox="1"/>
          <p:nvPr/>
        </p:nvSpPr>
        <p:spPr>
          <a:xfrm>
            <a:off x="471052" y="1859681"/>
            <a:ext cx="4982769" cy="2760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4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BE8F25-6650-A8FB-3666-D849E8BC5B64}"/>
              </a:ext>
            </a:extLst>
          </p:cNvPr>
          <p:cNvSpPr txBox="1"/>
          <p:nvPr/>
        </p:nvSpPr>
        <p:spPr>
          <a:xfrm>
            <a:off x="5869030" y="753686"/>
            <a:ext cx="5741208" cy="523063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857250" indent="-742950" latinLnBrk="0">
              <a:lnSpc>
                <a:spcPct val="2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ko-KR" altLang="en-US" sz="2400" b="1" dirty="0">
                <a:solidFill>
                  <a:schemeClr val="tx2"/>
                </a:solidFill>
              </a:rPr>
              <a:t>기본계획</a:t>
            </a:r>
            <a:endParaRPr lang="en-US" altLang="ko-KR" sz="2400" b="1" dirty="0">
              <a:solidFill>
                <a:schemeClr val="tx2"/>
              </a:solidFill>
            </a:endParaRPr>
          </a:p>
          <a:p>
            <a:pPr marL="857250" indent="-742950" latinLnBrk="0">
              <a:lnSpc>
                <a:spcPct val="2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ko-KR" altLang="en-US" sz="2400" b="1" dirty="0">
                <a:solidFill>
                  <a:schemeClr val="tx2"/>
                </a:solidFill>
              </a:rPr>
              <a:t>교육자료 제작 및</a:t>
            </a:r>
            <a:r>
              <a:rPr lang="en-US" altLang="ko-KR" sz="2400" b="1" dirty="0">
                <a:solidFill>
                  <a:schemeClr val="tx2"/>
                </a:solidFill>
              </a:rPr>
              <a:t> </a:t>
            </a:r>
            <a:r>
              <a:rPr lang="ko-KR" altLang="en-US" sz="2400" b="1" dirty="0">
                <a:solidFill>
                  <a:schemeClr val="tx2"/>
                </a:solidFill>
              </a:rPr>
              <a:t>배포</a:t>
            </a:r>
            <a:endParaRPr lang="en-US" altLang="ko-KR" sz="2400" b="1" dirty="0">
              <a:solidFill>
                <a:schemeClr val="tx2"/>
              </a:solidFill>
            </a:endParaRPr>
          </a:p>
          <a:p>
            <a:pPr marL="857250" indent="-742950" latinLnBrk="0">
              <a:lnSpc>
                <a:spcPct val="2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ko-KR" altLang="en-US" sz="2400" b="1" dirty="0">
                <a:solidFill>
                  <a:schemeClr val="tx2"/>
                </a:solidFill>
              </a:rPr>
              <a:t>농약저항성에 대한 설문조사</a:t>
            </a:r>
            <a:endParaRPr lang="en-US" altLang="ko-KR" sz="2400" b="1" dirty="0">
              <a:solidFill>
                <a:schemeClr val="tx2"/>
              </a:solidFill>
            </a:endParaRPr>
          </a:p>
          <a:p>
            <a:pPr marL="857250" indent="-742950" latinLnBrk="0">
              <a:lnSpc>
                <a:spcPct val="2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ko-KR" altLang="en-US" sz="2400" b="1" dirty="0">
                <a:solidFill>
                  <a:schemeClr val="tx2"/>
                </a:solidFill>
              </a:rPr>
              <a:t>연령</a:t>
            </a:r>
            <a:r>
              <a:rPr lang="en-US" altLang="ko-KR" sz="2400" b="1" dirty="0">
                <a:solidFill>
                  <a:schemeClr val="tx2"/>
                </a:solidFill>
              </a:rPr>
              <a:t>, </a:t>
            </a:r>
            <a:r>
              <a:rPr lang="ko-KR" altLang="en-US" sz="2400" b="1" dirty="0">
                <a:solidFill>
                  <a:schemeClr val="tx2"/>
                </a:solidFill>
              </a:rPr>
              <a:t>재배작물</a:t>
            </a:r>
            <a:r>
              <a:rPr lang="en-US" altLang="ko-KR" sz="2400" b="1" dirty="0">
                <a:solidFill>
                  <a:schemeClr val="tx2"/>
                </a:solidFill>
              </a:rPr>
              <a:t>, </a:t>
            </a:r>
            <a:r>
              <a:rPr lang="ko-KR" altLang="en-US" sz="2400" b="1" dirty="0">
                <a:solidFill>
                  <a:schemeClr val="tx2"/>
                </a:solidFill>
              </a:rPr>
              <a:t>경력별 설문 결과</a:t>
            </a:r>
            <a:endParaRPr lang="en-US" altLang="ko-KR" sz="2400" b="1" dirty="0">
              <a:solidFill>
                <a:schemeClr val="tx2"/>
              </a:solidFill>
            </a:endParaRPr>
          </a:p>
          <a:p>
            <a:pPr marL="857250" indent="-742950" latinLnBrk="0">
              <a:lnSpc>
                <a:spcPct val="2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ko-KR" altLang="en-US" sz="2400" b="1" dirty="0">
                <a:solidFill>
                  <a:schemeClr val="tx2"/>
                </a:solidFill>
              </a:rPr>
              <a:t>향후 저항성 관리 계획</a:t>
            </a:r>
            <a:endParaRPr lang="en-US" altLang="ko-KR" sz="2400" b="1" dirty="0">
              <a:solidFill>
                <a:schemeClr val="tx2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12D521-A280-C1B2-262B-5136E21EBECB}"/>
              </a:ext>
            </a:extLst>
          </p:cNvPr>
          <p:cNvCxnSpPr>
            <a:cxnSpLocks/>
          </p:cNvCxnSpPr>
          <p:nvPr/>
        </p:nvCxnSpPr>
        <p:spPr>
          <a:xfrm>
            <a:off x="6843758" y="4594705"/>
            <a:ext cx="4784563" cy="0"/>
          </a:xfrm>
          <a:prstGeom prst="line">
            <a:avLst/>
          </a:prstGeom>
          <a:ln w="539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44D0A8B-5DED-59BC-C805-BEFE0F2B4BD1}"/>
              </a:ext>
            </a:extLst>
          </p:cNvPr>
          <p:cNvCxnSpPr>
            <a:cxnSpLocks/>
          </p:cNvCxnSpPr>
          <p:nvPr/>
        </p:nvCxnSpPr>
        <p:spPr>
          <a:xfrm>
            <a:off x="6844147" y="3787298"/>
            <a:ext cx="4784563" cy="0"/>
          </a:xfrm>
          <a:prstGeom prst="line">
            <a:avLst/>
          </a:prstGeom>
          <a:ln w="539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DA1D2B5-B3E2-29F8-FBF7-B8063808B983}"/>
              </a:ext>
            </a:extLst>
          </p:cNvPr>
          <p:cNvCxnSpPr>
            <a:cxnSpLocks/>
          </p:cNvCxnSpPr>
          <p:nvPr/>
        </p:nvCxnSpPr>
        <p:spPr>
          <a:xfrm>
            <a:off x="6834911" y="2987965"/>
            <a:ext cx="4784563" cy="0"/>
          </a:xfrm>
          <a:prstGeom prst="line">
            <a:avLst/>
          </a:prstGeom>
          <a:ln w="539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3286744-B74D-85C8-C053-951B18B4D2CC}"/>
              </a:ext>
            </a:extLst>
          </p:cNvPr>
          <p:cNvCxnSpPr>
            <a:cxnSpLocks/>
          </p:cNvCxnSpPr>
          <p:nvPr/>
        </p:nvCxnSpPr>
        <p:spPr>
          <a:xfrm>
            <a:off x="6821054" y="2156693"/>
            <a:ext cx="4784563" cy="0"/>
          </a:xfrm>
          <a:prstGeom prst="line">
            <a:avLst/>
          </a:prstGeom>
          <a:ln w="539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BF04D12-F4AA-1630-5F69-4EEBD7E435ED}"/>
              </a:ext>
            </a:extLst>
          </p:cNvPr>
          <p:cNvCxnSpPr>
            <a:cxnSpLocks/>
          </p:cNvCxnSpPr>
          <p:nvPr/>
        </p:nvCxnSpPr>
        <p:spPr>
          <a:xfrm>
            <a:off x="6821054" y="5449749"/>
            <a:ext cx="4784563" cy="0"/>
          </a:xfrm>
          <a:prstGeom prst="line">
            <a:avLst/>
          </a:prstGeom>
          <a:ln w="539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993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503A0D-CB96-198B-243D-8DC816E72DA8}"/>
              </a:ext>
            </a:extLst>
          </p:cNvPr>
          <p:cNvSpPr txBox="1"/>
          <p:nvPr/>
        </p:nvSpPr>
        <p:spPr>
          <a:xfrm>
            <a:off x="692726" y="311990"/>
            <a:ext cx="42370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3. </a:t>
            </a:r>
            <a:r>
              <a:rPr lang="ko-KR" altLang="en-US" sz="4000" b="1" dirty="0"/>
              <a:t>농약 선택 기준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5564DBC-C4A4-9C8C-8CFB-472D41EC5123}"/>
              </a:ext>
            </a:extLst>
          </p:cNvPr>
          <p:cNvSpPr/>
          <p:nvPr/>
        </p:nvSpPr>
        <p:spPr>
          <a:xfrm>
            <a:off x="692726" y="1493126"/>
            <a:ext cx="9993747" cy="138687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/>
              <a:t>  </a:t>
            </a:r>
            <a:r>
              <a:rPr lang="en-US" altLang="ko-KR" b="1" dirty="0">
                <a:solidFill>
                  <a:srgbClr val="FFFF00"/>
                </a:solidFill>
              </a:rPr>
              <a:t>3. </a:t>
            </a:r>
            <a:r>
              <a:rPr lang="ko-KR" altLang="en-US" b="1" dirty="0">
                <a:solidFill>
                  <a:srgbClr val="FFFF00"/>
                </a:solidFill>
              </a:rPr>
              <a:t>귀하가 구매 시 농약을 선택하는 기준은 주로 무엇인가요</a:t>
            </a:r>
            <a:r>
              <a:rPr lang="en-US" altLang="ko-KR" b="1" dirty="0">
                <a:solidFill>
                  <a:srgbClr val="FFFF00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①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판매관리인이 추천한 농약 구매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본인이 원하는 농약 구매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주변농업인이 추천한 농약 구매</a:t>
            </a:r>
            <a:endParaRPr lang="ko-KR" altLang="en-US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DDC488D-03C9-D8A8-E753-0ED42C28C597}"/>
              </a:ext>
            </a:extLst>
          </p:cNvPr>
          <p:cNvGraphicFramePr>
            <a:graphicFrameLocks noGrp="1"/>
          </p:cNvGraphicFramePr>
          <p:nvPr/>
        </p:nvGraphicFramePr>
        <p:xfrm>
          <a:off x="720000" y="3060001"/>
          <a:ext cx="4680000" cy="31560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881087274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2619192701"/>
                    </a:ext>
                  </a:extLst>
                </a:gridCol>
              </a:tblGrid>
              <a:tr h="5260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항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목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답변 수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946344"/>
                  </a:ext>
                </a:extLst>
              </a:tr>
              <a:tr h="5260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lt"/>
                        </a:rPr>
                        <a:t>무응답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293681"/>
                  </a:ext>
                </a:extLst>
              </a:tr>
              <a:tr h="5260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lt"/>
                        </a:rPr>
                        <a:t>판매관리인 추천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535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234784"/>
                  </a:ext>
                </a:extLst>
              </a:tr>
              <a:tr h="5260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 err="1">
                          <a:effectLst/>
                          <a:latin typeface="+mn-lt"/>
                        </a:rPr>
                        <a:t>본인원하는</a:t>
                      </a:r>
                      <a:r>
                        <a:rPr lang="ko-KR" altLang="en-US" sz="2000" u="none" strike="noStrike" dirty="0">
                          <a:effectLst/>
                          <a:latin typeface="+mn-lt"/>
                        </a:rPr>
                        <a:t> 농약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304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469700"/>
                  </a:ext>
                </a:extLst>
              </a:tr>
              <a:tr h="5260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+mn-lt"/>
                        </a:rPr>
                        <a:t>주변농업인 추천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33055"/>
                  </a:ext>
                </a:extLst>
              </a:tr>
              <a:tr h="5260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+mn-lt"/>
                        </a:rPr>
                        <a:t>복수응답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35222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56A434-B57D-74AB-55A2-C34D1F504117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5C9CA10D-210D-780A-2B82-BF099543C9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791959-99EC-4AC0-2EB0-F08CCC0E40FE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9A321C28-F188-13B0-00B9-C20879C8818B}"/>
              </a:ext>
            </a:extLst>
          </p:cNvPr>
          <p:cNvGraphicFramePr>
            <a:graphicFrameLocks/>
          </p:cNvGraphicFramePr>
          <p:nvPr/>
        </p:nvGraphicFramePr>
        <p:xfrm>
          <a:off x="5400000" y="3060000"/>
          <a:ext cx="64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4D56AAC5-FC72-E78B-A678-704E799C576A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451B410-5CB8-F1DB-521B-343F04F9AEE7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BCB869-6EB6-6ED3-3D63-2707450E8130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809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503A0D-CB96-198B-243D-8DC816E72DA8}"/>
              </a:ext>
            </a:extLst>
          </p:cNvPr>
          <p:cNvSpPr txBox="1"/>
          <p:nvPr/>
        </p:nvSpPr>
        <p:spPr>
          <a:xfrm>
            <a:off x="692726" y="311990"/>
            <a:ext cx="8190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4. </a:t>
            </a:r>
            <a:r>
              <a:rPr lang="ko-KR" altLang="en-US" sz="4000" b="1" dirty="0"/>
              <a:t>저항성 발현 주의사항 안내 여부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5564DBC-C4A4-9C8C-8CFB-472D41EC5123}"/>
              </a:ext>
            </a:extLst>
          </p:cNvPr>
          <p:cNvSpPr/>
          <p:nvPr/>
        </p:nvSpPr>
        <p:spPr>
          <a:xfrm>
            <a:off x="692726" y="1493126"/>
            <a:ext cx="9993747" cy="13776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FF00"/>
                </a:solidFill>
              </a:rPr>
              <a:t>  4. </a:t>
            </a:r>
            <a:r>
              <a:rPr lang="ko-KR" altLang="en-US" b="1" dirty="0">
                <a:solidFill>
                  <a:srgbClr val="FFFF00"/>
                </a:solidFill>
              </a:rPr>
              <a:t>농약 구매 시 판매관리인으로부터 동일 계통 농약을 사용 할 경우 저항성이 발생해서 </a:t>
            </a:r>
            <a:endParaRPr lang="en-US" altLang="ko-KR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FF00"/>
                </a:solidFill>
              </a:rPr>
              <a:t>     </a:t>
            </a:r>
            <a:r>
              <a:rPr lang="ko-KR" altLang="en-US" b="1" dirty="0">
                <a:solidFill>
                  <a:srgbClr val="FFFF00"/>
                </a:solidFill>
              </a:rPr>
              <a:t>효과가 없을 것이라는 사용주의 안내를 받아본 경험이 있나요</a:t>
            </a:r>
            <a:r>
              <a:rPr lang="en-US" altLang="ko-KR" b="1" dirty="0">
                <a:solidFill>
                  <a:srgbClr val="FFFF00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①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아니요</a:t>
            </a:r>
            <a:endParaRPr lang="ko-KR" altLang="en-US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24F12F2-FE56-B51F-3AEE-DB1EA4F8E266}"/>
              </a:ext>
            </a:extLst>
          </p:cNvPr>
          <p:cNvGraphicFramePr>
            <a:graphicFrameLocks noGrp="1"/>
          </p:cNvGraphicFramePr>
          <p:nvPr/>
        </p:nvGraphicFramePr>
        <p:xfrm>
          <a:off x="720000" y="3059999"/>
          <a:ext cx="4680000" cy="31560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1792940892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925010054"/>
                    </a:ext>
                  </a:extLst>
                </a:gridCol>
              </a:tblGrid>
              <a:tr h="7890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항  목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+mn-lt"/>
                        </a:rPr>
                        <a:t>답변 수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266349"/>
                  </a:ext>
                </a:extLst>
              </a:tr>
              <a:tr h="7890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lt"/>
                        </a:rPr>
                        <a:t>무응답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236741"/>
                  </a:ext>
                </a:extLst>
              </a:tr>
              <a:tr h="7890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+mn-lt"/>
                        </a:rPr>
                        <a:t>있다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728126"/>
                  </a:ext>
                </a:extLst>
              </a:tr>
              <a:tr h="7890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+mn-lt"/>
                        </a:rPr>
                        <a:t>없다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353730"/>
                  </a:ext>
                </a:extLst>
              </a:tr>
            </a:tbl>
          </a:graphicData>
        </a:graphic>
      </p:graphicFrame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D6A64D82-E2CB-8642-57B5-2C709A787109}"/>
              </a:ext>
            </a:extLst>
          </p:cNvPr>
          <p:cNvGraphicFramePr>
            <a:graphicFrameLocks/>
          </p:cNvGraphicFramePr>
          <p:nvPr/>
        </p:nvGraphicFramePr>
        <p:xfrm>
          <a:off x="5400000" y="3060000"/>
          <a:ext cx="64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5113AF-DDE9-6441-A316-3DF20F809E8F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B60B57E1-D93E-8D3C-B2C6-C7C3ECF309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8536CD-A97C-1080-BC7E-E0E9BAD55A61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6A64D82-E2CB-8642-57B5-2C709A787109}"/>
              </a:ext>
            </a:extLst>
          </p:cNvPr>
          <p:cNvGraphicFramePr>
            <a:graphicFrameLocks/>
          </p:cNvGraphicFramePr>
          <p:nvPr/>
        </p:nvGraphicFramePr>
        <p:xfrm>
          <a:off x="5400000" y="3060000"/>
          <a:ext cx="64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38E60520-56A9-0AD2-B4A8-CA9431447949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99B8AF-1B78-94B1-0010-BB791AB71762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9C511C-A2B2-972B-7335-29C78CA109AF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634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503A0D-CB96-198B-243D-8DC816E72DA8}"/>
              </a:ext>
            </a:extLst>
          </p:cNvPr>
          <p:cNvSpPr txBox="1"/>
          <p:nvPr/>
        </p:nvSpPr>
        <p:spPr>
          <a:xfrm>
            <a:off x="692726" y="311990"/>
            <a:ext cx="62889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5. </a:t>
            </a:r>
            <a:r>
              <a:rPr lang="ko-KR" altLang="en-US" sz="4000" b="1" dirty="0"/>
              <a:t>동일농약 연속사용 경험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5564DBC-C4A4-9C8C-8CFB-472D41EC5123}"/>
              </a:ext>
            </a:extLst>
          </p:cNvPr>
          <p:cNvSpPr/>
          <p:nvPr/>
        </p:nvSpPr>
        <p:spPr>
          <a:xfrm>
            <a:off x="692726" y="1576250"/>
            <a:ext cx="9993747" cy="110229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FF00"/>
                </a:solidFill>
              </a:rPr>
              <a:t>  5. </a:t>
            </a:r>
            <a:r>
              <a:rPr lang="ko-KR" altLang="en-US" b="1" dirty="0">
                <a:solidFill>
                  <a:srgbClr val="FFFF00"/>
                </a:solidFill>
              </a:rPr>
              <a:t>이전에 사용했던 농약이 효과가 좋아서 동일한 농약을 연속해서 사용한 경험이 있나요</a:t>
            </a:r>
            <a:r>
              <a:rPr lang="en-US" altLang="ko-KR" b="1" dirty="0">
                <a:solidFill>
                  <a:srgbClr val="FFFF00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①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아니요</a:t>
            </a:r>
            <a:endParaRPr lang="ko-KR" altLang="en-US" b="1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2A55C14-2CE4-1EF8-4879-53A74DE15877}"/>
              </a:ext>
            </a:extLst>
          </p:cNvPr>
          <p:cNvGraphicFramePr>
            <a:graphicFrameLocks noGrp="1"/>
          </p:cNvGraphicFramePr>
          <p:nvPr/>
        </p:nvGraphicFramePr>
        <p:xfrm>
          <a:off x="720000" y="3059999"/>
          <a:ext cx="4680000" cy="3149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4188969245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1026777391"/>
                    </a:ext>
                  </a:extLst>
                </a:gridCol>
              </a:tblGrid>
              <a:tr h="7873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항  목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+mn-lt"/>
                        </a:rPr>
                        <a:t>답변 수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178551"/>
                  </a:ext>
                </a:extLst>
              </a:tr>
              <a:tr h="7873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lt"/>
                        </a:rPr>
                        <a:t>무응답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+mn-lt"/>
                        </a:rPr>
                        <a:t>6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849351"/>
                  </a:ext>
                </a:extLst>
              </a:tr>
              <a:tr h="7873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+mn-lt"/>
                        </a:rPr>
                        <a:t>있다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744</a:t>
                      </a:r>
                      <a:endParaRPr lang="en-US" altLang="ko-KR" sz="20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136783"/>
                  </a:ext>
                </a:extLst>
              </a:tr>
              <a:tr h="7873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+mn-lt"/>
                        </a:rPr>
                        <a:t>없다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+mn-lt"/>
                        </a:rPr>
                        <a:t>219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787182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12F4A2-5F08-9F34-357B-705995FE2FC7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282740BC-051B-2DB6-CA6B-54CE32F658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FA4D17-85D3-54DC-BE30-55E2C971BCD3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23986125-8A1D-D11D-BB4F-BD7E1D77F8C9}"/>
              </a:ext>
            </a:extLst>
          </p:cNvPr>
          <p:cNvGraphicFramePr>
            <a:graphicFrameLocks/>
          </p:cNvGraphicFramePr>
          <p:nvPr/>
        </p:nvGraphicFramePr>
        <p:xfrm>
          <a:off x="5400000" y="3060000"/>
          <a:ext cx="64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0A62626C-FA5E-1168-412E-79E7B614D309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65D433-C515-C828-11BB-2A7550D74A23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A4CDDE-2803-EDED-A9E1-825740448671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694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503A0D-CB96-198B-243D-8DC816E72DA8}"/>
              </a:ext>
            </a:extLst>
          </p:cNvPr>
          <p:cNvSpPr txBox="1"/>
          <p:nvPr/>
        </p:nvSpPr>
        <p:spPr>
          <a:xfrm>
            <a:off x="692726" y="311990"/>
            <a:ext cx="5444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6. </a:t>
            </a:r>
            <a:r>
              <a:rPr lang="ko-KR" altLang="en-US" sz="4000" b="1" dirty="0"/>
              <a:t>농약 효과 저조 경험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5564DBC-C4A4-9C8C-8CFB-472D41EC5123}"/>
              </a:ext>
            </a:extLst>
          </p:cNvPr>
          <p:cNvSpPr/>
          <p:nvPr/>
        </p:nvSpPr>
        <p:spPr>
          <a:xfrm>
            <a:off x="692726" y="1483890"/>
            <a:ext cx="9993747" cy="13961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FF00"/>
                </a:solidFill>
              </a:rPr>
              <a:t>  6. </a:t>
            </a:r>
            <a:r>
              <a:rPr lang="ko-KR" altLang="en-US" b="1" dirty="0">
                <a:solidFill>
                  <a:srgbClr val="FFFF00"/>
                </a:solidFill>
              </a:rPr>
              <a:t>이전에 사용했던 농약이 효과가 좋아서 동일한 농약을 연속해서 사용하였으나 이전에 </a:t>
            </a:r>
            <a:endParaRPr lang="en-US" altLang="ko-KR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FF00"/>
                </a:solidFill>
              </a:rPr>
              <a:t>     </a:t>
            </a:r>
            <a:r>
              <a:rPr lang="ko-KR" altLang="en-US" b="1" dirty="0">
                <a:solidFill>
                  <a:srgbClr val="FFFF00"/>
                </a:solidFill>
              </a:rPr>
              <a:t>비해 효과가 없다고 </a:t>
            </a:r>
            <a:r>
              <a:rPr lang="ko-KR" altLang="en-US" b="1" dirty="0" err="1">
                <a:solidFill>
                  <a:srgbClr val="FFFF00"/>
                </a:solidFill>
              </a:rPr>
              <a:t>느낀적이</a:t>
            </a:r>
            <a:r>
              <a:rPr lang="ko-KR" altLang="en-US" b="1" dirty="0">
                <a:solidFill>
                  <a:srgbClr val="FFFF00"/>
                </a:solidFill>
              </a:rPr>
              <a:t> 있나요</a:t>
            </a:r>
            <a:r>
              <a:rPr lang="en-US" altLang="ko-KR" b="1" dirty="0">
                <a:solidFill>
                  <a:srgbClr val="FFFF00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①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아니요</a:t>
            </a:r>
            <a:endParaRPr lang="ko-KR" altLang="en-US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54D953-DF2D-63E4-D5F9-1D3FFE97FF1F}"/>
              </a:ext>
            </a:extLst>
          </p:cNvPr>
          <p:cNvGraphicFramePr>
            <a:graphicFrameLocks noGrp="1"/>
          </p:cNvGraphicFramePr>
          <p:nvPr/>
        </p:nvGraphicFramePr>
        <p:xfrm>
          <a:off x="720000" y="3060000"/>
          <a:ext cx="4680000" cy="31560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37236">
                  <a:extLst>
                    <a:ext uri="{9D8B030D-6E8A-4147-A177-3AD203B41FA5}">
                      <a16:colId xmlns:a16="http://schemas.microsoft.com/office/drawing/2014/main" val="3622928662"/>
                    </a:ext>
                  </a:extLst>
                </a:gridCol>
                <a:gridCol w="2342764">
                  <a:extLst>
                    <a:ext uri="{9D8B030D-6E8A-4147-A177-3AD203B41FA5}">
                      <a16:colId xmlns:a16="http://schemas.microsoft.com/office/drawing/2014/main" val="1187961494"/>
                    </a:ext>
                  </a:extLst>
                </a:gridCol>
              </a:tblGrid>
              <a:tr h="7890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항  목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+mn-lt"/>
                        </a:rPr>
                        <a:t>답변 수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86884"/>
                  </a:ext>
                </a:extLst>
              </a:tr>
              <a:tr h="7890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lt"/>
                        </a:rPr>
                        <a:t>무응답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+mn-lt"/>
                        </a:rPr>
                        <a:t>15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512163"/>
                  </a:ext>
                </a:extLst>
              </a:tr>
              <a:tr h="7890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+mn-lt"/>
                        </a:rPr>
                        <a:t>있다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627</a:t>
                      </a:r>
                      <a:endParaRPr lang="en-US" altLang="ko-KR" sz="20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844234"/>
                  </a:ext>
                </a:extLst>
              </a:tr>
              <a:tr h="7890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+mn-lt"/>
                        </a:rPr>
                        <a:t>없다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+mn-lt"/>
                        </a:rPr>
                        <a:t>327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393969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E645B1-BA78-7B7A-2303-B3403E52FDBD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B4047698-6123-B124-CB59-4C8EF22A8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9B17E6-B15A-2A51-FD32-543AAD20B40F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DA79D13-CD17-51B2-B8DB-695481288F90}"/>
              </a:ext>
            </a:extLst>
          </p:cNvPr>
          <p:cNvGraphicFramePr>
            <a:graphicFrameLocks/>
          </p:cNvGraphicFramePr>
          <p:nvPr/>
        </p:nvGraphicFramePr>
        <p:xfrm>
          <a:off x="5400000" y="3060000"/>
          <a:ext cx="64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E634E94F-21A7-F23A-E8BC-39258CB9D163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CDB0CF-E0C6-10A1-DE08-967B1B85BBDF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BE3371-4B74-74AD-E2EE-C79300D73196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979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503A0D-CB96-198B-243D-8DC816E72DA8}"/>
              </a:ext>
            </a:extLst>
          </p:cNvPr>
          <p:cNvSpPr txBox="1"/>
          <p:nvPr/>
        </p:nvSpPr>
        <p:spPr>
          <a:xfrm>
            <a:off x="692726" y="311990"/>
            <a:ext cx="5444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7. </a:t>
            </a:r>
            <a:r>
              <a:rPr lang="ko-KR" altLang="en-US" sz="4000" b="1" dirty="0"/>
              <a:t>효과 저조 원인 인식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5564DBC-C4A4-9C8C-8CFB-472D41EC5123}"/>
              </a:ext>
            </a:extLst>
          </p:cNvPr>
          <p:cNvSpPr/>
          <p:nvPr/>
        </p:nvSpPr>
        <p:spPr>
          <a:xfrm>
            <a:off x="692726" y="1483890"/>
            <a:ext cx="9993747" cy="13961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FF00"/>
                </a:solidFill>
              </a:rPr>
              <a:t>  7. </a:t>
            </a:r>
            <a:r>
              <a:rPr lang="ko-KR" altLang="en-US" b="1" dirty="0">
                <a:solidFill>
                  <a:srgbClr val="FFFF00"/>
                </a:solidFill>
              </a:rPr>
              <a:t>농약 사용 효과가 떨어진다고 느낀 경우</a:t>
            </a:r>
            <a:r>
              <a:rPr lang="en-US" altLang="ko-KR" b="1" dirty="0">
                <a:solidFill>
                  <a:srgbClr val="FFFF00"/>
                </a:solidFill>
              </a:rPr>
              <a:t>, </a:t>
            </a:r>
            <a:r>
              <a:rPr lang="ko-KR" altLang="en-US" b="1" dirty="0">
                <a:solidFill>
                  <a:srgbClr val="FFFF00"/>
                </a:solidFill>
              </a:rPr>
              <a:t>주로 원인을 무엇이라고 생각하나요</a:t>
            </a:r>
            <a:r>
              <a:rPr lang="en-US" altLang="ko-KR" b="1" dirty="0">
                <a:solidFill>
                  <a:srgbClr val="FFFF00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①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병해충에 맞지 않는 농약을 사용해서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사용시기 또는 사용량을 준수하지 않아서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병해충의 농약 저항성이 발생해서    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모름</a:t>
            </a:r>
            <a:endParaRPr lang="ko-KR" altLang="en-US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A5B6A56-EFCA-86C5-8C73-9E94E6D5FF7A}"/>
              </a:ext>
            </a:extLst>
          </p:cNvPr>
          <p:cNvGraphicFramePr>
            <a:graphicFrameLocks noGrp="1"/>
          </p:cNvGraphicFramePr>
          <p:nvPr/>
        </p:nvGraphicFramePr>
        <p:xfrm>
          <a:off x="720000" y="3060000"/>
          <a:ext cx="4680000" cy="31560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37236">
                  <a:extLst>
                    <a:ext uri="{9D8B030D-6E8A-4147-A177-3AD203B41FA5}">
                      <a16:colId xmlns:a16="http://schemas.microsoft.com/office/drawing/2014/main" val="4221015960"/>
                    </a:ext>
                  </a:extLst>
                </a:gridCol>
                <a:gridCol w="2342764">
                  <a:extLst>
                    <a:ext uri="{9D8B030D-6E8A-4147-A177-3AD203B41FA5}">
                      <a16:colId xmlns:a16="http://schemas.microsoft.com/office/drawing/2014/main" val="114390111"/>
                    </a:ext>
                  </a:extLst>
                </a:gridCol>
              </a:tblGrid>
              <a:tr h="4508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항  목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+mn-lt"/>
                        </a:rPr>
                        <a:t>답변 수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11095"/>
                  </a:ext>
                </a:extLst>
              </a:tr>
              <a:tr h="4508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lt"/>
                        </a:rPr>
                        <a:t>무응답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469773"/>
                  </a:ext>
                </a:extLst>
              </a:tr>
              <a:tr h="4508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+mn-lt"/>
                        </a:rPr>
                        <a:t>병해충 </a:t>
                      </a:r>
                      <a:r>
                        <a:rPr lang="ko-KR" altLang="en-US" sz="1400" u="none" strike="noStrike" dirty="0" err="1">
                          <a:effectLst/>
                          <a:latin typeface="+mn-lt"/>
                        </a:rPr>
                        <a:t>맞지않는</a:t>
                      </a:r>
                      <a:r>
                        <a:rPr lang="ko-KR" altLang="en-US" sz="1400" u="none" strike="noStrike" dirty="0">
                          <a:effectLst/>
                          <a:latin typeface="+mn-lt"/>
                        </a:rPr>
                        <a:t> 농약 사용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130967"/>
                  </a:ext>
                </a:extLst>
              </a:tr>
              <a:tr h="4508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+mn-lt"/>
                        </a:rPr>
                        <a:t>사용시기 및 사용량 </a:t>
                      </a:r>
                      <a:r>
                        <a:rPr lang="ko-KR" altLang="en-US" sz="1400" u="none" strike="noStrike" dirty="0" err="1">
                          <a:effectLst/>
                          <a:latin typeface="+mn-lt"/>
                        </a:rPr>
                        <a:t>미준수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493613"/>
                  </a:ext>
                </a:extLst>
              </a:tr>
              <a:tr h="4508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+mn-lt"/>
                        </a:rPr>
                        <a:t>병해충 저항성 발생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325485"/>
                  </a:ext>
                </a:extLst>
              </a:tr>
              <a:tr h="4508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lt"/>
                        </a:rPr>
                        <a:t>모름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900423"/>
                  </a:ext>
                </a:extLst>
              </a:tr>
              <a:tr h="4508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lt"/>
                        </a:rPr>
                        <a:t>복수응답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981359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12EC9D-C86C-4CD5-383A-F7855386576D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056A5338-8BCB-2B2C-0A0B-A0BA4AC444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885C76-6BC3-3548-BC70-ED7642C25C79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4AC579CF-144B-0AE9-B56E-11EDDAB557CB}"/>
              </a:ext>
            </a:extLst>
          </p:cNvPr>
          <p:cNvGraphicFramePr>
            <a:graphicFrameLocks/>
          </p:cNvGraphicFramePr>
          <p:nvPr/>
        </p:nvGraphicFramePr>
        <p:xfrm>
          <a:off x="5400000" y="3060000"/>
          <a:ext cx="64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6419B257-9E3B-70D8-2B07-237295571502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ECFC4C-C81F-AF4C-4847-710128E14275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A18A24-4A2A-DE50-9639-CED3831BFECD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159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503A0D-CB96-198B-243D-8DC816E72DA8}"/>
              </a:ext>
            </a:extLst>
          </p:cNvPr>
          <p:cNvSpPr txBox="1"/>
          <p:nvPr/>
        </p:nvSpPr>
        <p:spPr>
          <a:xfrm>
            <a:off x="692726" y="311990"/>
            <a:ext cx="99100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8. </a:t>
            </a:r>
            <a:r>
              <a:rPr lang="ko-KR" altLang="en-US" sz="4000" b="1" dirty="0"/>
              <a:t>동일계통 농약사용 시 저항성 발현 인지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5564DBC-C4A4-9C8C-8CFB-472D41EC5123}"/>
              </a:ext>
            </a:extLst>
          </p:cNvPr>
          <p:cNvSpPr/>
          <p:nvPr/>
        </p:nvSpPr>
        <p:spPr>
          <a:xfrm>
            <a:off x="692726" y="1483890"/>
            <a:ext cx="9993747" cy="13961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FF00"/>
                </a:solidFill>
              </a:rPr>
              <a:t>  8. </a:t>
            </a:r>
            <a:r>
              <a:rPr lang="ko-KR" altLang="en-US" b="1" dirty="0">
                <a:solidFill>
                  <a:srgbClr val="FFFF00"/>
                </a:solidFill>
              </a:rPr>
              <a:t>농작물에 발생하는 병해충에 동일한 계통의 농약을 연속하여 사용하면 방제 효과가 </a:t>
            </a:r>
            <a:endParaRPr lang="en-US" altLang="ko-KR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FF00"/>
                </a:solidFill>
              </a:rPr>
              <a:t>     </a:t>
            </a:r>
            <a:r>
              <a:rPr lang="ko-KR" altLang="en-US" b="1" dirty="0">
                <a:solidFill>
                  <a:srgbClr val="FFFF00"/>
                </a:solidFill>
              </a:rPr>
              <a:t>떨어지게 된다는 농약 저항성에 대해 알고 있나요</a:t>
            </a:r>
            <a:r>
              <a:rPr lang="en-US" altLang="ko-KR" b="1" dirty="0">
                <a:solidFill>
                  <a:srgbClr val="FFFF00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①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아니요</a:t>
            </a:r>
            <a:endParaRPr lang="ko-KR" altLang="en-US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E1F794-3631-8BC8-069F-EBE4FBA011E7}"/>
              </a:ext>
            </a:extLst>
          </p:cNvPr>
          <p:cNvGraphicFramePr>
            <a:graphicFrameLocks noGrp="1"/>
          </p:cNvGraphicFramePr>
          <p:nvPr/>
        </p:nvGraphicFramePr>
        <p:xfrm>
          <a:off x="720000" y="3059998"/>
          <a:ext cx="4680000" cy="31560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28000">
                  <a:extLst>
                    <a:ext uri="{9D8B030D-6E8A-4147-A177-3AD203B41FA5}">
                      <a16:colId xmlns:a16="http://schemas.microsoft.com/office/drawing/2014/main" val="3988527614"/>
                    </a:ext>
                  </a:extLst>
                </a:gridCol>
                <a:gridCol w="2352000">
                  <a:extLst>
                    <a:ext uri="{9D8B030D-6E8A-4147-A177-3AD203B41FA5}">
                      <a16:colId xmlns:a16="http://schemas.microsoft.com/office/drawing/2014/main" val="1463529521"/>
                    </a:ext>
                  </a:extLst>
                </a:gridCol>
              </a:tblGrid>
              <a:tr h="7890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항  목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+mn-lt"/>
                        </a:rPr>
                        <a:t>답변 수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040659"/>
                  </a:ext>
                </a:extLst>
              </a:tr>
              <a:tr h="7890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lt"/>
                        </a:rPr>
                        <a:t>무응답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+mn-lt"/>
                        </a:rPr>
                        <a:t>4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022810"/>
                  </a:ext>
                </a:extLst>
              </a:tr>
              <a:tr h="7890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+mn-lt"/>
                        </a:rPr>
                        <a:t>알고있다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830</a:t>
                      </a:r>
                      <a:endParaRPr lang="en-US" altLang="ko-KR" sz="20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80030"/>
                  </a:ext>
                </a:extLst>
              </a:tr>
              <a:tr h="7890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lt"/>
                        </a:rPr>
                        <a:t>모른다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+mn-lt"/>
                        </a:rPr>
                        <a:t>135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128156"/>
                  </a:ext>
                </a:extLst>
              </a:tr>
            </a:tbl>
          </a:graphicData>
        </a:graphic>
      </p:graphicFrame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B4CC0FB9-5E68-F7AD-96E2-A2A92EBF1271}"/>
              </a:ext>
            </a:extLst>
          </p:cNvPr>
          <p:cNvGraphicFramePr>
            <a:graphicFrameLocks/>
          </p:cNvGraphicFramePr>
          <p:nvPr/>
        </p:nvGraphicFramePr>
        <p:xfrm>
          <a:off x="5400000" y="3060000"/>
          <a:ext cx="64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67F8B5-D3FD-3271-FEDB-D9EA814C59F3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28CB8FC0-FB0B-85B2-D0F7-6DFEC2408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05EEE3-3039-500D-A972-9E9A14C8B937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E76DD9-5591-96AF-E102-A9C660AC8CC7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5A75B6-C621-5220-A5A1-D682113511BD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4E6F76-5400-19EC-C8AE-D6D7D4699F45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45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503A0D-CB96-198B-243D-8DC816E72DA8}"/>
              </a:ext>
            </a:extLst>
          </p:cNvPr>
          <p:cNvSpPr txBox="1"/>
          <p:nvPr/>
        </p:nvSpPr>
        <p:spPr>
          <a:xfrm>
            <a:off x="692726" y="311990"/>
            <a:ext cx="99100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9. </a:t>
            </a:r>
            <a:r>
              <a:rPr lang="ko-KR" altLang="en-US" sz="4000" b="1" dirty="0"/>
              <a:t>저항성 방지를 위한 사용 농약 관리방법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5564DBC-C4A4-9C8C-8CFB-472D41EC5123}"/>
              </a:ext>
            </a:extLst>
          </p:cNvPr>
          <p:cNvSpPr/>
          <p:nvPr/>
        </p:nvSpPr>
        <p:spPr>
          <a:xfrm>
            <a:off x="692726" y="1483890"/>
            <a:ext cx="9993747" cy="139785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FF00"/>
                </a:solidFill>
              </a:rPr>
              <a:t>  9. </a:t>
            </a:r>
            <a:r>
              <a:rPr lang="ko-KR" altLang="en-US" sz="1400" b="1" dirty="0">
                <a:solidFill>
                  <a:srgbClr val="FFFF00"/>
                </a:solidFill>
              </a:rPr>
              <a:t>농약이 병해충에 저항성이 발생하지 않도록 하기 위해 </a:t>
            </a:r>
            <a:r>
              <a:rPr lang="ko-KR" altLang="en-US" sz="1400" b="1" dirty="0" err="1">
                <a:solidFill>
                  <a:srgbClr val="FFFF00"/>
                </a:solidFill>
              </a:rPr>
              <a:t>작용기작</a:t>
            </a:r>
            <a:r>
              <a:rPr lang="ko-KR" altLang="en-US" sz="1400" b="1" dirty="0">
                <a:solidFill>
                  <a:srgbClr val="FFFF00"/>
                </a:solidFill>
              </a:rPr>
              <a:t> 별 교호살포를 하고 </a:t>
            </a:r>
            <a:endParaRPr lang="en-US" altLang="ko-KR" sz="1400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FF00"/>
                </a:solidFill>
              </a:rPr>
              <a:t>     </a:t>
            </a:r>
            <a:r>
              <a:rPr lang="ko-KR" altLang="en-US" sz="1400" b="1" dirty="0">
                <a:solidFill>
                  <a:srgbClr val="FFFF00"/>
                </a:solidFill>
              </a:rPr>
              <a:t>있다면 어떤 방법으로 사용 농약을 관리하고 있나요</a:t>
            </a:r>
            <a:r>
              <a:rPr lang="en-US" altLang="ko-KR" sz="1400" b="1" dirty="0">
                <a:solidFill>
                  <a:srgbClr val="FFFF00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①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판매관리인이 구매이력을 통해 다른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작용기작의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농약을 추천해 줌 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본인이 사용이력을 관리하고 있으며 다른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작용기작의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농약을 요청함 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별도로 관리하고 있지 않음   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기타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923068E-3365-A0F0-EAC1-4C52494F67BA}"/>
              </a:ext>
            </a:extLst>
          </p:cNvPr>
          <p:cNvGraphicFramePr>
            <a:graphicFrameLocks noGrp="1"/>
          </p:cNvGraphicFramePr>
          <p:nvPr/>
        </p:nvGraphicFramePr>
        <p:xfrm>
          <a:off x="720000" y="3060000"/>
          <a:ext cx="4680000" cy="3156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2109">
                  <a:extLst>
                    <a:ext uri="{9D8B030D-6E8A-4147-A177-3AD203B41FA5}">
                      <a16:colId xmlns:a16="http://schemas.microsoft.com/office/drawing/2014/main" val="3862571315"/>
                    </a:ext>
                  </a:extLst>
                </a:gridCol>
                <a:gridCol w="1917891">
                  <a:extLst>
                    <a:ext uri="{9D8B030D-6E8A-4147-A177-3AD203B41FA5}">
                      <a16:colId xmlns:a16="http://schemas.microsoft.com/office/drawing/2014/main" val="2887513342"/>
                    </a:ext>
                  </a:extLst>
                </a:gridCol>
              </a:tblGrid>
              <a:tr h="4378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항  목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+mn-lt"/>
                        </a:rPr>
                        <a:t>답변 수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307819"/>
                  </a:ext>
                </a:extLst>
              </a:tr>
              <a:tr h="4378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lt"/>
                        </a:rPr>
                        <a:t>무응답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333678"/>
                  </a:ext>
                </a:extLst>
              </a:tr>
              <a:tr h="5224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lt"/>
                        </a:rPr>
                        <a:t>판매관리인 구매이력을 통한 </a:t>
                      </a:r>
                      <a:r>
                        <a:rPr lang="ko-KR" altLang="en-US" sz="1200" u="none" strike="noStrike" dirty="0" err="1">
                          <a:effectLst/>
                          <a:latin typeface="+mn-lt"/>
                        </a:rPr>
                        <a:t>작용기작</a:t>
                      </a:r>
                      <a:r>
                        <a:rPr lang="ko-KR" altLang="en-US" sz="1200" u="none" strike="noStrike" dirty="0">
                          <a:effectLst/>
                          <a:latin typeface="+mn-lt"/>
                        </a:rPr>
                        <a:t> 다른 농약 추천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480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028479"/>
                  </a:ext>
                </a:extLst>
              </a:tr>
              <a:tr h="4443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lt"/>
                        </a:rPr>
                        <a:t>본인이 사용이력 관리하여 </a:t>
                      </a:r>
                      <a:r>
                        <a:rPr lang="ko-KR" altLang="en-US" sz="1200" u="none" strike="noStrike" dirty="0" err="1">
                          <a:effectLst/>
                          <a:latin typeface="+mn-lt"/>
                        </a:rPr>
                        <a:t>다른작용기작</a:t>
                      </a:r>
                      <a:r>
                        <a:rPr lang="ko-KR" altLang="en-US" sz="1200" u="none" strike="noStrike" dirty="0">
                          <a:effectLst/>
                          <a:latin typeface="+mn-lt"/>
                        </a:rPr>
                        <a:t> 농약 요청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0375"/>
                  </a:ext>
                </a:extLst>
              </a:tr>
              <a:tr h="4378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lt"/>
                        </a:rPr>
                        <a:t>별도 관리 하지 않음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958446"/>
                  </a:ext>
                </a:extLst>
              </a:tr>
              <a:tr h="4378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lt"/>
                        </a:rPr>
                        <a:t>기타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406448"/>
                  </a:ext>
                </a:extLst>
              </a:tr>
              <a:tr h="4378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lt"/>
                        </a:rPr>
                        <a:t>복수응답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37478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296A23-64C9-2A96-9EAB-D5876841B7C3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3750E8F2-361F-CE56-47A8-035096EA49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24CC78-916C-8D4B-465F-C77212005BC4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C5E6CF7D-8C14-69F7-B866-7C6D96F6A926}"/>
              </a:ext>
            </a:extLst>
          </p:cNvPr>
          <p:cNvGraphicFramePr>
            <a:graphicFrameLocks/>
          </p:cNvGraphicFramePr>
          <p:nvPr/>
        </p:nvGraphicFramePr>
        <p:xfrm>
          <a:off x="5400000" y="3060000"/>
          <a:ext cx="64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E6FB00B0-E596-D4CD-DEDF-D3AA267A713A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0A0EF7-3E10-1A8B-F543-B07C05934DC6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E9AA6A-6AAE-9702-E2D6-08B7546D0F30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318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503A0D-CB96-198B-243D-8DC816E72DA8}"/>
              </a:ext>
            </a:extLst>
          </p:cNvPr>
          <p:cNvSpPr txBox="1"/>
          <p:nvPr/>
        </p:nvSpPr>
        <p:spPr>
          <a:xfrm>
            <a:off x="692726" y="311990"/>
            <a:ext cx="7460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10. </a:t>
            </a:r>
            <a:r>
              <a:rPr lang="ko-KR" altLang="en-US" sz="4000" b="1" dirty="0"/>
              <a:t>농약 저항성 교육 이수 여부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5564DBC-C4A4-9C8C-8CFB-472D41EC5123}"/>
              </a:ext>
            </a:extLst>
          </p:cNvPr>
          <p:cNvSpPr/>
          <p:nvPr/>
        </p:nvSpPr>
        <p:spPr>
          <a:xfrm>
            <a:off x="692726" y="1576250"/>
            <a:ext cx="9993747" cy="110229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FF00"/>
                </a:solidFill>
              </a:rPr>
              <a:t>  10. </a:t>
            </a:r>
            <a:r>
              <a:rPr lang="ko-KR" altLang="en-US" b="1" dirty="0">
                <a:solidFill>
                  <a:srgbClr val="FFFF00"/>
                </a:solidFill>
              </a:rPr>
              <a:t>농약 저항성 관련 교육을 받아 보거나</a:t>
            </a:r>
            <a:r>
              <a:rPr lang="en-US" altLang="ko-KR" b="1" dirty="0">
                <a:solidFill>
                  <a:srgbClr val="FFFF00"/>
                </a:solidFill>
              </a:rPr>
              <a:t>, </a:t>
            </a:r>
            <a:r>
              <a:rPr lang="ko-KR" altLang="en-US" b="1" dirty="0">
                <a:solidFill>
                  <a:srgbClr val="FFFF00"/>
                </a:solidFill>
              </a:rPr>
              <a:t>관련된 내용을 들어 본 적이 있는가</a:t>
            </a:r>
            <a:r>
              <a:rPr lang="en-US" altLang="ko-KR" b="1" dirty="0">
                <a:solidFill>
                  <a:srgbClr val="FFFF00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①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아니요</a:t>
            </a:r>
            <a:endParaRPr lang="ko-KR" altLang="en-US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6FFD4FD-953C-14DE-56CE-F0794A408EF9}"/>
              </a:ext>
            </a:extLst>
          </p:cNvPr>
          <p:cNvGraphicFramePr>
            <a:graphicFrameLocks noGrp="1"/>
          </p:cNvGraphicFramePr>
          <p:nvPr/>
        </p:nvGraphicFramePr>
        <p:xfrm>
          <a:off x="720000" y="3059999"/>
          <a:ext cx="4680000" cy="31493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28000">
                  <a:extLst>
                    <a:ext uri="{9D8B030D-6E8A-4147-A177-3AD203B41FA5}">
                      <a16:colId xmlns:a16="http://schemas.microsoft.com/office/drawing/2014/main" val="3369910716"/>
                    </a:ext>
                  </a:extLst>
                </a:gridCol>
                <a:gridCol w="2352000">
                  <a:extLst>
                    <a:ext uri="{9D8B030D-6E8A-4147-A177-3AD203B41FA5}">
                      <a16:colId xmlns:a16="http://schemas.microsoft.com/office/drawing/2014/main" val="4028469386"/>
                    </a:ext>
                  </a:extLst>
                </a:gridCol>
              </a:tblGrid>
              <a:tr h="10783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항  목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+mn-lt"/>
                        </a:rPr>
                        <a:t>답변 수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448685"/>
                  </a:ext>
                </a:extLst>
              </a:tr>
              <a:tr h="10355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lt"/>
                        </a:rPr>
                        <a:t>있다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691</a:t>
                      </a:r>
                      <a:endParaRPr lang="en-US" altLang="ko-KR" sz="20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63514"/>
                  </a:ext>
                </a:extLst>
              </a:tr>
              <a:tr h="10355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lt"/>
                        </a:rPr>
                        <a:t>없다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+mn-lt"/>
                        </a:rPr>
                        <a:t>278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538463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13AC80-AF31-E927-9D48-4FFCCF4FFBC9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24E681AB-59D8-D30A-1F45-26864FE1CA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20D037-009C-E1E3-782A-8A6A21BCB0AF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AD1C936E-C490-A892-3090-E5AFC2A776DF}"/>
              </a:ext>
            </a:extLst>
          </p:cNvPr>
          <p:cNvGraphicFramePr>
            <a:graphicFrameLocks/>
          </p:cNvGraphicFramePr>
          <p:nvPr/>
        </p:nvGraphicFramePr>
        <p:xfrm>
          <a:off x="5400000" y="3060000"/>
          <a:ext cx="64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0B5661CD-22F3-A9EB-B513-04ACABD64158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11ADFC-D2D5-2E9B-74B2-05DADA1DB917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46E52F-D698-AEE2-F0DB-B9183DD773C8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742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503A0D-CB96-198B-243D-8DC816E72DA8}"/>
              </a:ext>
            </a:extLst>
          </p:cNvPr>
          <p:cNvSpPr txBox="1"/>
          <p:nvPr/>
        </p:nvSpPr>
        <p:spPr>
          <a:xfrm>
            <a:off x="692726" y="311990"/>
            <a:ext cx="62536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11. </a:t>
            </a:r>
            <a:r>
              <a:rPr lang="ko-KR" altLang="en-US" sz="4000" b="1" dirty="0"/>
              <a:t>농약 저항성 교육 주체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5564DBC-C4A4-9C8C-8CFB-472D41EC5123}"/>
              </a:ext>
            </a:extLst>
          </p:cNvPr>
          <p:cNvSpPr/>
          <p:nvPr/>
        </p:nvSpPr>
        <p:spPr>
          <a:xfrm>
            <a:off x="692726" y="1576250"/>
            <a:ext cx="9993747" cy="110229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FF00"/>
                </a:solidFill>
              </a:rPr>
              <a:t>  11. (10</a:t>
            </a:r>
            <a:r>
              <a:rPr lang="ko-KR" altLang="en-US" b="1" dirty="0">
                <a:solidFill>
                  <a:srgbClr val="FFFF00"/>
                </a:solidFill>
              </a:rPr>
              <a:t>번 </a:t>
            </a:r>
            <a:r>
              <a:rPr lang="en-US" altLang="ko-KR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ko-KR" altLang="en-US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b="1" dirty="0" err="1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답한경우</a:t>
            </a:r>
            <a:r>
              <a:rPr lang="en-US" altLang="ko-KR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dirty="0">
                <a:solidFill>
                  <a:srgbClr val="FFFF00"/>
                </a:solidFill>
              </a:rPr>
              <a:t>농약 저항성 관련 교육</a:t>
            </a:r>
            <a:r>
              <a:rPr lang="en-US" altLang="ko-KR" b="1" dirty="0">
                <a:solidFill>
                  <a:srgbClr val="FFFF00"/>
                </a:solidFill>
              </a:rPr>
              <a:t>.</a:t>
            </a:r>
            <a:r>
              <a:rPr lang="ko-KR" altLang="en-US" b="1" dirty="0">
                <a:solidFill>
                  <a:srgbClr val="FFFF00"/>
                </a:solidFill>
              </a:rPr>
              <a:t>홍보의 주체는 누구였나</a:t>
            </a:r>
            <a:r>
              <a:rPr lang="en-US" altLang="ko-KR" b="1" dirty="0">
                <a:solidFill>
                  <a:srgbClr val="FFFF00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①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농업기술센터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농약판매상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농협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시판상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농약회사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기타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    )</a:t>
            </a:r>
            <a:endParaRPr lang="ko-KR" altLang="en-US" b="1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328367E-5B28-F5F2-36F1-914503006000}"/>
              </a:ext>
            </a:extLst>
          </p:cNvPr>
          <p:cNvGraphicFramePr>
            <a:graphicFrameLocks noGrp="1"/>
          </p:cNvGraphicFramePr>
          <p:nvPr/>
        </p:nvGraphicFramePr>
        <p:xfrm>
          <a:off x="720000" y="3059999"/>
          <a:ext cx="4680000" cy="31493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37236">
                  <a:extLst>
                    <a:ext uri="{9D8B030D-6E8A-4147-A177-3AD203B41FA5}">
                      <a16:colId xmlns:a16="http://schemas.microsoft.com/office/drawing/2014/main" val="4154065537"/>
                    </a:ext>
                  </a:extLst>
                </a:gridCol>
                <a:gridCol w="2342764">
                  <a:extLst>
                    <a:ext uri="{9D8B030D-6E8A-4147-A177-3AD203B41FA5}">
                      <a16:colId xmlns:a16="http://schemas.microsoft.com/office/drawing/2014/main" val="3716512216"/>
                    </a:ext>
                  </a:extLst>
                </a:gridCol>
              </a:tblGrid>
              <a:tr h="4499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항  목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+mn-lt"/>
                        </a:rPr>
                        <a:t>답변 수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625490"/>
                  </a:ext>
                </a:extLst>
              </a:tr>
              <a:tr h="4499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 err="1">
                          <a:effectLst/>
                          <a:latin typeface="+mn-lt"/>
                        </a:rPr>
                        <a:t>미교육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278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189228"/>
                  </a:ext>
                </a:extLst>
              </a:tr>
              <a:tr h="4499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lt"/>
                        </a:rPr>
                        <a:t>농업기술센터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276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5501"/>
                  </a:ext>
                </a:extLst>
              </a:tr>
              <a:tr h="4499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+mn-lt"/>
                        </a:rPr>
                        <a:t>농약판매상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062127"/>
                  </a:ext>
                </a:extLst>
              </a:tr>
              <a:tr h="4499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+mn-lt"/>
                        </a:rPr>
                        <a:t>농약회사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183877"/>
                  </a:ext>
                </a:extLst>
              </a:tr>
              <a:tr h="4499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+mn-lt"/>
                        </a:rPr>
                        <a:t>기타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451802"/>
                  </a:ext>
                </a:extLst>
              </a:tr>
              <a:tr h="4499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+mn-lt"/>
                        </a:rPr>
                        <a:t>복수응답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006806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17BA86-2861-2BCF-1385-11838F29C5B0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CA61FF9B-DA4A-B886-6632-D110C995B3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D7E2F8-B2C6-D4B3-D1B8-69150ECAE455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B176A4CE-CA6C-E5DA-2C30-1E1BD2A8178F}"/>
              </a:ext>
            </a:extLst>
          </p:cNvPr>
          <p:cNvGraphicFramePr>
            <a:graphicFrameLocks/>
          </p:cNvGraphicFramePr>
          <p:nvPr/>
        </p:nvGraphicFramePr>
        <p:xfrm>
          <a:off x="5400000" y="3060000"/>
          <a:ext cx="64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AE15F9D4-1A42-D25B-0269-06A109F10B9B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DE696B-47C9-1797-AE01-81B6142E010D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58FB13-B645-38E9-6623-79982E54ADC0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472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503A0D-CB96-198B-243D-8DC816E72DA8}"/>
              </a:ext>
            </a:extLst>
          </p:cNvPr>
          <p:cNvSpPr txBox="1"/>
          <p:nvPr/>
        </p:nvSpPr>
        <p:spPr>
          <a:xfrm>
            <a:off x="692726" y="311990"/>
            <a:ext cx="75119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12. </a:t>
            </a:r>
            <a:r>
              <a:rPr lang="ko-KR" altLang="en-US" sz="4000" b="1" dirty="0"/>
              <a:t>농약 저항성 교육 필요한가</a:t>
            </a:r>
            <a:r>
              <a:rPr lang="en-US" altLang="ko-KR" sz="4000" b="1" dirty="0"/>
              <a:t>?</a:t>
            </a:r>
            <a:endParaRPr lang="ko-KR" altLang="en-US" sz="4000" b="1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5564DBC-C4A4-9C8C-8CFB-472D41EC5123}"/>
              </a:ext>
            </a:extLst>
          </p:cNvPr>
          <p:cNvSpPr/>
          <p:nvPr/>
        </p:nvSpPr>
        <p:spPr>
          <a:xfrm>
            <a:off x="692726" y="1576250"/>
            <a:ext cx="9993747" cy="110229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FF00"/>
                </a:solidFill>
              </a:rPr>
              <a:t>  12. </a:t>
            </a:r>
            <a:r>
              <a:rPr lang="ko-KR" altLang="en-US" b="1" dirty="0">
                <a:solidFill>
                  <a:srgbClr val="FFFF00"/>
                </a:solidFill>
              </a:rPr>
              <a:t>농약 저항성 관련 교육이 필요하다고 생각하는가</a:t>
            </a:r>
            <a:r>
              <a:rPr lang="en-US" altLang="ko-KR" b="1" dirty="0">
                <a:solidFill>
                  <a:srgbClr val="FFFF00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①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아니요</a:t>
            </a:r>
            <a:endParaRPr lang="ko-KR" altLang="en-US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7E1BC1B-298E-2274-E589-71B2DB0B972F}"/>
              </a:ext>
            </a:extLst>
          </p:cNvPr>
          <p:cNvGraphicFramePr>
            <a:graphicFrameLocks noGrp="1"/>
          </p:cNvGraphicFramePr>
          <p:nvPr/>
        </p:nvGraphicFramePr>
        <p:xfrm>
          <a:off x="720000" y="3059999"/>
          <a:ext cx="4680000" cy="3149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37236">
                  <a:extLst>
                    <a:ext uri="{9D8B030D-6E8A-4147-A177-3AD203B41FA5}">
                      <a16:colId xmlns:a16="http://schemas.microsoft.com/office/drawing/2014/main" val="160947191"/>
                    </a:ext>
                  </a:extLst>
                </a:gridCol>
                <a:gridCol w="2342764">
                  <a:extLst>
                    <a:ext uri="{9D8B030D-6E8A-4147-A177-3AD203B41FA5}">
                      <a16:colId xmlns:a16="http://schemas.microsoft.com/office/drawing/2014/main" val="3986912981"/>
                    </a:ext>
                  </a:extLst>
                </a:gridCol>
              </a:tblGrid>
              <a:tr h="7873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항  목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+mn-lt"/>
                        </a:rPr>
                        <a:t>답변 수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152396"/>
                  </a:ext>
                </a:extLst>
              </a:tr>
              <a:tr h="7873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lt"/>
                        </a:rPr>
                        <a:t>무응답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+mn-lt"/>
                        </a:rPr>
                        <a:t>10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646788"/>
                  </a:ext>
                </a:extLst>
              </a:tr>
              <a:tr h="7873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lt"/>
                        </a:rPr>
                        <a:t>필요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905</a:t>
                      </a:r>
                      <a:endParaRPr lang="en-US" altLang="ko-KR" sz="20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979438"/>
                  </a:ext>
                </a:extLst>
              </a:tr>
              <a:tr h="7873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+mn-lt"/>
                        </a:rPr>
                        <a:t>불필요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+mn-lt"/>
                        </a:rPr>
                        <a:t>54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198072"/>
                  </a:ext>
                </a:extLst>
              </a:tr>
            </a:tbl>
          </a:graphicData>
        </a:graphic>
      </p:graphicFrame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AAA629AB-5BA3-8AF2-1AE5-A8E7A79C4064}"/>
              </a:ext>
            </a:extLst>
          </p:cNvPr>
          <p:cNvGraphicFramePr>
            <a:graphicFrameLocks/>
          </p:cNvGraphicFramePr>
          <p:nvPr/>
        </p:nvGraphicFramePr>
        <p:xfrm>
          <a:off x="5400000" y="3060000"/>
          <a:ext cx="64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833888-06F8-9413-C83C-8FA66E6E6123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C4B16DB2-0169-C410-30CD-ADF3FE49B9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5B2A24-6C0E-A17F-0586-F9D5C07184DC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285B29-71C4-EBD2-8A7E-E7878BCD5790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7544A4-690D-B20E-5726-B6E1868FACBE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F74A4D-1429-22D0-BC1E-2BAD931DF4F6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582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16769BA-B4B0-A909-650E-3832244021C8}"/>
              </a:ext>
            </a:extLst>
          </p:cNvPr>
          <p:cNvSpPr txBox="1"/>
          <p:nvPr/>
        </p:nvSpPr>
        <p:spPr>
          <a:xfrm>
            <a:off x="3502731" y="1542402"/>
            <a:ext cx="5186842" cy="23879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2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기본 계획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60451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503A0D-CB96-198B-243D-8DC816E72DA8}"/>
              </a:ext>
            </a:extLst>
          </p:cNvPr>
          <p:cNvSpPr txBox="1"/>
          <p:nvPr/>
        </p:nvSpPr>
        <p:spPr>
          <a:xfrm>
            <a:off x="692726" y="311990"/>
            <a:ext cx="38395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13. </a:t>
            </a:r>
            <a:r>
              <a:rPr lang="ko-KR" altLang="en-US" sz="4000" b="1" dirty="0"/>
              <a:t>농민 연령대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5564DBC-C4A4-9C8C-8CFB-472D41EC5123}"/>
              </a:ext>
            </a:extLst>
          </p:cNvPr>
          <p:cNvSpPr/>
          <p:nvPr/>
        </p:nvSpPr>
        <p:spPr>
          <a:xfrm>
            <a:off x="692726" y="1576250"/>
            <a:ext cx="9993747" cy="110229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FF00"/>
                </a:solidFill>
              </a:rPr>
              <a:t>  13. </a:t>
            </a:r>
            <a:r>
              <a:rPr lang="ko-KR" altLang="en-US" b="1" dirty="0">
                <a:solidFill>
                  <a:srgbClr val="FFFF00"/>
                </a:solidFill>
              </a:rPr>
              <a:t>귀하의 연령대는</a:t>
            </a:r>
            <a:r>
              <a:rPr lang="en-US" altLang="ko-KR" b="1" dirty="0">
                <a:solidFill>
                  <a:srgbClr val="FFFF00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① 20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30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40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 50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⑤ 60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  ⑥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 이상</a:t>
            </a:r>
            <a:endParaRPr lang="ko-KR" altLang="en-US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50C7ED9-C2CB-796C-2EFA-74F55B93E386}"/>
              </a:ext>
            </a:extLst>
          </p:cNvPr>
          <p:cNvGraphicFramePr>
            <a:graphicFrameLocks noGrp="1"/>
          </p:cNvGraphicFramePr>
          <p:nvPr/>
        </p:nvGraphicFramePr>
        <p:xfrm>
          <a:off x="720000" y="3060000"/>
          <a:ext cx="4680000" cy="3156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3363595643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3961293860"/>
                    </a:ext>
                  </a:extLst>
                </a:gridCol>
              </a:tblGrid>
              <a:tr h="3945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항  목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+mn-lt"/>
                        </a:rPr>
                        <a:t>답변 수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627726"/>
                  </a:ext>
                </a:extLst>
              </a:tr>
              <a:tr h="3945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lt"/>
                        </a:rPr>
                        <a:t>무응답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259871"/>
                  </a:ext>
                </a:extLst>
              </a:tr>
              <a:tr h="3945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+mn-lt"/>
                        </a:rPr>
                        <a:t>20</a:t>
                      </a:r>
                      <a:r>
                        <a:rPr lang="ko-KR" altLang="en-US" sz="2000" u="none" strike="noStrike" dirty="0">
                          <a:effectLst/>
                          <a:latin typeface="+mn-lt"/>
                        </a:rPr>
                        <a:t>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532431"/>
                  </a:ext>
                </a:extLst>
              </a:tr>
              <a:tr h="3945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+mn-lt"/>
                        </a:rPr>
                        <a:t>30</a:t>
                      </a:r>
                      <a:r>
                        <a:rPr lang="ko-KR" altLang="en-US" sz="2000" u="none" strike="noStrike" dirty="0">
                          <a:effectLst/>
                          <a:latin typeface="+mn-lt"/>
                        </a:rPr>
                        <a:t>대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213269"/>
                  </a:ext>
                </a:extLst>
              </a:tr>
              <a:tr h="3945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+mn-lt"/>
                        </a:rPr>
                        <a:t>40</a:t>
                      </a:r>
                      <a:r>
                        <a:rPr lang="ko-KR" altLang="en-US" sz="2000" u="none" strike="noStrike">
                          <a:effectLst/>
                          <a:latin typeface="+mn-lt"/>
                        </a:rPr>
                        <a:t>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41473"/>
                  </a:ext>
                </a:extLst>
              </a:tr>
              <a:tr h="3945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+mn-lt"/>
                        </a:rPr>
                        <a:t>50</a:t>
                      </a:r>
                      <a:r>
                        <a:rPr lang="ko-KR" altLang="en-US" sz="2000" u="none" strike="noStrike">
                          <a:effectLst/>
                          <a:latin typeface="+mn-lt"/>
                        </a:rPr>
                        <a:t>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20892"/>
                  </a:ext>
                </a:extLst>
              </a:tr>
              <a:tr h="3945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+mn-lt"/>
                        </a:rPr>
                        <a:t>60</a:t>
                      </a:r>
                      <a:r>
                        <a:rPr lang="ko-KR" altLang="en-US" sz="2000" u="none" strike="noStrike">
                          <a:effectLst/>
                          <a:latin typeface="+mn-lt"/>
                        </a:rPr>
                        <a:t>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463898"/>
                  </a:ext>
                </a:extLst>
              </a:tr>
              <a:tr h="39450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+mn-lt"/>
                        </a:rPr>
                        <a:t>70</a:t>
                      </a:r>
                      <a:r>
                        <a:rPr lang="ko-KR" altLang="en-US" sz="2000" u="none" strike="noStrike">
                          <a:effectLst/>
                          <a:latin typeface="+mn-lt"/>
                        </a:rPr>
                        <a:t>대 이상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300639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66B18E-A6BA-3E40-0E1B-A166529F9463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735374E4-48E9-F80D-3BAB-CBE4976C6B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888572A-1733-FC33-57E6-3A110D461FC1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98E9A70-7AA1-D977-7064-CFF6FFD68252}"/>
              </a:ext>
            </a:extLst>
          </p:cNvPr>
          <p:cNvGraphicFramePr>
            <a:graphicFrameLocks/>
          </p:cNvGraphicFramePr>
          <p:nvPr/>
        </p:nvGraphicFramePr>
        <p:xfrm>
          <a:off x="5400000" y="3060000"/>
          <a:ext cx="64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2B5B65E9-08F8-D1EF-99C2-502BFDE50BAC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7D8FCE-3777-0E97-2A2F-B7D25DB97DCB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DDA360-7873-8ACB-58AB-54778E960F82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477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503A0D-CB96-198B-243D-8DC816E72DA8}"/>
              </a:ext>
            </a:extLst>
          </p:cNvPr>
          <p:cNvSpPr txBox="1"/>
          <p:nvPr/>
        </p:nvSpPr>
        <p:spPr>
          <a:xfrm>
            <a:off x="692726" y="311990"/>
            <a:ext cx="45336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14. </a:t>
            </a:r>
            <a:r>
              <a:rPr lang="ko-KR" altLang="en-US" sz="4000" b="1" dirty="0"/>
              <a:t>농업 경영 경력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5564DBC-C4A4-9C8C-8CFB-472D41EC5123}"/>
              </a:ext>
            </a:extLst>
          </p:cNvPr>
          <p:cNvSpPr/>
          <p:nvPr/>
        </p:nvSpPr>
        <p:spPr>
          <a:xfrm>
            <a:off x="692726" y="1576250"/>
            <a:ext cx="9993747" cy="110229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FF00"/>
                </a:solidFill>
              </a:rPr>
              <a:t>  14. </a:t>
            </a:r>
            <a:r>
              <a:rPr lang="ko-KR" altLang="en-US" b="1" dirty="0">
                <a:solidFill>
                  <a:srgbClr val="FFFF00"/>
                </a:solidFill>
              </a:rPr>
              <a:t>귀하의 농업 경영 경력은</a:t>
            </a:r>
            <a:r>
              <a:rPr lang="en-US" altLang="ko-KR" b="1" dirty="0">
                <a:solidFill>
                  <a:srgbClr val="FFFF00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① 10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이내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11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~ 20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20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이상</a:t>
            </a:r>
            <a:endParaRPr lang="ko-KR" altLang="en-US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1230F71-1197-19D4-394E-E5850D1F8A11}"/>
              </a:ext>
            </a:extLst>
          </p:cNvPr>
          <p:cNvGraphicFramePr>
            <a:graphicFrameLocks noGrp="1"/>
          </p:cNvGraphicFramePr>
          <p:nvPr/>
        </p:nvGraphicFramePr>
        <p:xfrm>
          <a:off x="720000" y="3060001"/>
          <a:ext cx="4680000" cy="3149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28000">
                  <a:extLst>
                    <a:ext uri="{9D8B030D-6E8A-4147-A177-3AD203B41FA5}">
                      <a16:colId xmlns:a16="http://schemas.microsoft.com/office/drawing/2014/main" val="1384125186"/>
                    </a:ext>
                  </a:extLst>
                </a:gridCol>
                <a:gridCol w="2352000">
                  <a:extLst>
                    <a:ext uri="{9D8B030D-6E8A-4147-A177-3AD203B41FA5}">
                      <a16:colId xmlns:a16="http://schemas.microsoft.com/office/drawing/2014/main" val="1665171906"/>
                    </a:ext>
                  </a:extLst>
                </a:gridCol>
              </a:tblGrid>
              <a:tr h="6298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항  목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  <a:latin typeface="+mn-lt"/>
                        </a:rPr>
                        <a:t>답변 수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064997"/>
                  </a:ext>
                </a:extLst>
              </a:tr>
              <a:tr h="6298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+mn-lt"/>
                        </a:rPr>
                        <a:t>무응답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580522"/>
                  </a:ext>
                </a:extLst>
              </a:tr>
              <a:tr h="6298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+mn-lt"/>
                        </a:rPr>
                        <a:t>10</a:t>
                      </a:r>
                      <a:r>
                        <a:rPr lang="ko-KR" altLang="en-US" sz="2000" u="none" strike="noStrike" dirty="0">
                          <a:effectLst/>
                          <a:latin typeface="+mn-lt"/>
                        </a:rPr>
                        <a:t>년 이내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899769"/>
                  </a:ext>
                </a:extLst>
              </a:tr>
              <a:tr h="6298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+mn-lt"/>
                        </a:rPr>
                        <a:t>11</a:t>
                      </a:r>
                      <a:r>
                        <a:rPr lang="ko-KR" altLang="en-US" sz="2000" u="none" strike="noStrike">
                          <a:effectLst/>
                          <a:latin typeface="+mn-lt"/>
                        </a:rPr>
                        <a:t>년</a:t>
                      </a:r>
                      <a:r>
                        <a:rPr lang="en-US" altLang="ko-KR" sz="2000" u="none" strike="noStrike">
                          <a:effectLst/>
                          <a:latin typeface="+mn-lt"/>
                        </a:rPr>
                        <a:t>~20</a:t>
                      </a:r>
                      <a:r>
                        <a:rPr lang="ko-KR" altLang="en-US" sz="2000" u="none" strike="noStrike">
                          <a:effectLst/>
                          <a:latin typeface="+mn-lt"/>
                        </a:rPr>
                        <a:t>년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51866"/>
                  </a:ext>
                </a:extLst>
              </a:tr>
              <a:tr h="6298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+mn-lt"/>
                        </a:rPr>
                        <a:t>20</a:t>
                      </a:r>
                      <a:r>
                        <a:rPr lang="ko-KR" altLang="en-US" sz="2000" u="none" strike="noStrike">
                          <a:effectLst/>
                          <a:latin typeface="+mn-lt"/>
                        </a:rPr>
                        <a:t>년 이상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120443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44261E-BB7C-64D5-0BE3-EE22F054BA89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9B653AA3-48B1-F523-71C6-E75F339B50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3CE62D-126D-2A93-410E-5FCA76238B6D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17D616AA-E528-B2F8-8FE1-3B7EE9AC4A13}"/>
              </a:ext>
            </a:extLst>
          </p:cNvPr>
          <p:cNvGraphicFramePr>
            <a:graphicFrameLocks/>
          </p:cNvGraphicFramePr>
          <p:nvPr/>
        </p:nvGraphicFramePr>
        <p:xfrm>
          <a:off x="5400000" y="3060000"/>
          <a:ext cx="64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C34AC19C-15F3-7697-C9BA-705C9C2403D0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76A38A-D667-554D-822B-D470C7E0B385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2953F2-7AC4-8A27-6529-1C2EE7037F5B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744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57ECF-37B8-9D7E-490E-2EF46C14B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E4651C0-75FF-D509-7B32-4E708E52F32D}"/>
              </a:ext>
            </a:extLst>
          </p:cNvPr>
          <p:cNvSpPr txBox="1"/>
          <p:nvPr/>
        </p:nvSpPr>
        <p:spPr>
          <a:xfrm>
            <a:off x="692726" y="311990"/>
            <a:ext cx="4650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dirty="0">
                <a:solidFill>
                  <a:prstClr val="black"/>
                </a:solidFill>
                <a:latin typeface="맑은 고딕" panose="02110004020202020204"/>
                <a:ea typeface="맑은 고딕" panose="020B0503020000020004" pitchFamily="50" charset="-127"/>
              </a:rPr>
              <a:t>설문 결과 주요내용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E3F886-41FA-C09F-4086-2EF0B7527260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9F8EAFD1-811A-BD18-D3F7-56600DDF93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DB23EA-67B4-3AF8-8733-C28854AA7349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5A26913-29E8-25AB-B520-7180368A203C}"/>
              </a:ext>
            </a:extLst>
          </p:cNvPr>
          <p:cNvSpPr/>
          <p:nvPr/>
        </p:nvSpPr>
        <p:spPr>
          <a:xfrm>
            <a:off x="326738" y="1825626"/>
            <a:ext cx="10935854" cy="4390392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농업인중 약 </a:t>
            </a:r>
            <a:r>
              <a:rPr lang="en-US" altLang="ko-KR" sz="2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70%</a:t>
            </a:r>
            <a:r>
              <a:rPr lang="ko-KR" altLang="en-US" sz="2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농협에서 농약 구매</a:t>
            </a:r>
            <a:endParaRPr lang="en-US" altLang="ko-KR" sz="2000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농업인중 약 </a:t>
            </a:r>
            <a:r>
              <a:rPr lang="en-US" altLang="ko-KR" sz="2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60%</a:t>
            </a:r>
            <a:r>
              <a:rPr lang="ko-KR" altLang="en-US" sz="2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판매관리인이 추천하는 농약을 구매</a:t>
            </a:r>
            <a:endParaRPr lang="en-US" altLang="ko-KR" sz="2000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농업인중 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77%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동일농약을 연속해서 사용한 경험이 있으며 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65%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효과저하를 경험함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46%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농업인이 농약 사용효과가 떨어지는 이유로 저항성 발생 때문이라고 생각함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85%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농업인이 동일계통을 사용하면 효과가 저하된다는 농약저항성에 대해 알고 있음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24ADA2-D903-AD98-BB1B-5F2183CBA8F6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19BA31-8E69-0CC5-95D8-24E1D2B37459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84DE6D-17DE-891F-7D10-DDFDCE54B671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615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49BAA-8E2F-9360-F571-1724FA2F6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8FFE50-372A-72EC-075A-03B12CB82CDC}"/>
              </a:ext>
            </a:extLst>
          </p:cNvPr>
          <p:cNvSpPr txBox="1"/>
          <p:nvPr/>
        </p:nvSpPr>
        <p:spPr>
          <a:xfrm>
            <a:off x="692726" y="311990"/>
            <a:ext cx="4650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dirty="0">
                <a:solidFill>
                  <a:prstClr val="black"/>
                </a:solidFill>
                <a:latin typeface="맑은 고딕" panose="02110004020202020204"/>
                <a:ea typeface="맑은 고딕" panose="020B0503020000020004" pitchFamily="50" charset="-127"/>
              </a:rPr>
              <a:t>설문 결과 주요내용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E9598D-6FF7-AAC1-35B8-39983B20E35E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D2C65848-D50F-8C04-1D96-C80F11A2B1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5D5D6F-5F4E-5674-8C72-89EA32BA83D8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4E1AF24-AD1E-018A-45C4-FE15AA97CE24}"/>
              </a:ext>
            </a:extLst>
          </p:cNvPr>
          <p:cNvSpPr/>
          <p:nvPr/>
        </p:nvSpPr>
        <p:spPr>
          <a:xfrm>
            <a:off x="500513" y="1833990"/>
            <a:ext cx="10665096" cy="4390392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저항성관리를 위한 교호살포를 위해 </a:t>
            </a:r>
            <a:r>
              <a:rPr lang="en-US" altLang="ko-KR" sz="2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50%</a:t>
            </a:r>
            <a:r>
              <a:rPr lang="ko-KR" altLang="en-US" sz="2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농업인이 판매관리인 사용이력을 </a:t>
            </a:r>
            <a:endParaRPr lang="en-US" altLang="ko-KR" sz="2000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2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통해 관리하며 </a:t>
            </a:r>
            <a:r>
              <a:rPr lang="en-US" altLang="ko-KR" sz="2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28%</a:t>
            </a:r>
            <a:r>
              <a:rPr lang="ko-KR" altLang="en-US" sz="2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농업인이 스스로 사용이력을 관리함</a:t>
            </a:r>
            <a:r>
              <a:rPr lang="en-US" altLang="ko-KR" sz="2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</a:t>
            </a:r>
            <a:r>
              <a:rPr lang="en-US" altLang="ko-KR" sz="2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18%</a:t>
            </a:r>
            <a:r>
              <a:rPr lang="ko-KR" altLang="en-US" sz="2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농업인은 </a:t>
            </a:r>
            <a:endParaRPr lang="en-US" altLang="ko-KR" sz="2000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2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사용이력을 관리하지 않음</a:t>
            </a:r>
            <a:endParaRPr lang="en-US" altLang="ko-KR" sz="2000" b="1" dirty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약 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70%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농업인이 저항성관련 교육을 받았으며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농업기술센터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(44%), 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판매관리인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(38%),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농약회사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(18%)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교육을 받음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</a:t>
            </a:r>
            <a:r>
              <a:rPr lang="en-US" altLang="ko-KR" sz="2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93%</a:t>
            </a:r>
            <a:r>
              <a:rPr lang="ko-KR" altLang="en-US" sz="20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농업인이 저항성교육이 반드시 필요하다고 생각함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573B68-94A9-693C-84AD-391E6ECB5E5D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E349E6-F90A-9451-4637-FE5A0FFE0EFC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49E210-B6F1-93DB-CEC5-4D582E4DBF81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199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16769BA-B4B0-A909-650E-3832244021C8}"/>
              </a:ext>
            </a:extLst>
          </p:cNvPr>
          <p:cNvSpPr txBox="1"/>
          <p:nvPr/>
        </p:nvSpPr>
        <p:spPr>
          <a:xfrm>
            <a:off x="2639393" y="1542402"/>
            <a:ext cx="7105697" cy="23879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연령별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재배작물별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경력별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srgbClr val="0E2841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설문 결과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1373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503A0D-CB96-198B-243D-8DC816E72DA8}"/>
              </a:ext>
            </a:extLst>
          </p:cNvPr>
          <p:cNvSpPr txBox="1"/>
          <p:nvPr/>
        </p:nvSpPr>
        <p:spPr>
          <a:xfrm>
            <a:off x="692726" y="311990"/>
            <a:ext cx="5857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연령별 저항성 인식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3143F6-BED6-2194-ECA7-D05709DFD688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7DCACDCE-DB28-564D-FDF6-CCE6E1200F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916656-91A5-3029-F1C3-5C29E05C9D22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D5B46831-A323-289C-CD76-9A98994669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1606161"/>
              </p:ext>
            </p:extLst>
          </p:nvPr>
        </p:nvGraphicFramePr>
        <p:xfrm>
          <a:off x="572201" y="1825625"/>
          <a:ext cx="5299591" cy="4665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CD4191EC-9801-88A0-2AB3-5E25986298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2575500"/>
              </p:ext>
            </p:extLst>
          </p:nvPr>
        </p:nvGraphicFramePr>
        <p:xfrm>
          <a:off x="6095999" y="1825625"/>
          <a:ext cx="5166591" cy="4669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C96313EC-F2E5-FE77-07CC-DFEA6F63CC6A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985C778-17CE-8B18-102E-51E26E0976F7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57C4A7-0882-F545-6BCC-A0D5F09386F7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820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C4EC-C5B7-75E4-1820-428BDB210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C04CE02-565D-7514-0CB8-902850AAE7E2}"/>
              </a:ext>
            </a:extLst>
          </p:cNvPr>
          <p:cNvSpPr txBox="1"/>
          <p:nvPr/>
        </p:nvSpPr>
        <p:spPr>
          <a:xfrm>
            <a:off x="692726" y="311990"/>
            <a:ext cx="5857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연령별 저항성 인식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D610D8-4B2A-7340-CEE8-B2D74C7D9DE9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1EA6F3D2-35D4-C59B-AEFD-DDDEF5515B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29117B-9CDE-DC0C-9188-B0A53EB61AD3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D9769620-F2D3-45B5-B142-F42488645F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6480869"/>
              </p:ext>
            </p:extLst>
          </p:nvPr>
        </p:nvGraphicFramePr>
        <p:xfrm>
          <a:off x="369456" y="1825626"/>
          <a:ext cx="5255138" cy="4669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2E74B90-9B66-3210-0784-3657AB2458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0200906"/>
              </p:ext>
            </p:extLst>
          </p:nvPr>
        </p:nvGraphicFramePr>
        <p:xfrm>
          <a:off x="5715803" y="1825626"/>
          <a:ext cx="5546788" cy="4669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59F6E718-58E9-165C-CDE0-BF49A1828A77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5E0B71-CFD5-7860-3EAF-4AD5DD7DDB33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BD355C-EB2F-D08A-6058-83F1C4E0254D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980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BFC2B-B284-3B30-EC53-EC63CA5DF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D579D-1FE7-C536-9A23-AC6542DD13CA}"/>
              </a:ext>
            </a:extLst>
          </p:cNvPr>
          <p:cNvSpPr txBox="1"/>
          <p:nvPr/>
        </p:nvSpPr>
        <p:spPr>
          <a:xfrm>
            <a:off x="692726" y="311990"/>
            <a:ext cx="5857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연령별 저항성 인식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78EEDA-74F2-C5BE-8CBF-19BC212B00E5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089EB0D8-AEA5-941E-4F00-678DC5BAC2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70DCD5-A0CD-55CE-3446-7707CADC9994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1591730C-897B-4AC2-B721-9C89B422DD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0009107"/>
              </p:ext>
            </p:extLst>
          </p:nvPr>
        </p:nvGraphicFramePr>
        <p:xfrm>
          <a:off x="488372" y="1825626"/>
          <a:ext cx="5208378" cy="4720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48A32FF-EEBF-E634-0489-D8AFB125F8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6930788"/>
              </p:ext>
            </p:extLst>
          </p:nvPr>
        </p:nvGraphicFramePr>
        <p:xfrm>
          <a:off x="5948413" y="1825626"/>
          <a:ext cx="5314177" cy="4720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0C87FF42-E895-1A34-647B-813EED3E0E7E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6819BB-ECF7-9010-EAA9-D05BF56766CB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061827-053F-A19D-AD83-720A0FF9CEBE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5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82DA5-D551-B50F-3D47-BCA9A4960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B62E81-40C9-6890-4E75-6CAF44135455}"/>
              </a:ext>
            </a:extLst>
          </p:cNvPr>
          <p:cNvSpPr txBox="1"/>
          <p:nvPr/>
        </p:nvSpPr>
        <p:spPr>
          <a:xfrm>
            <a:off x="692726" y="311990"/>
            <a:ext cx="5857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연령별 저항성 인식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02FF9D-9819-2626-3F32-926ECBDE6049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270B1D28-80BC-C001-B0FB-74A6F88224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829C0F-C664-9F8A-1292-DA32CA4DCB11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5667A0C9-BB50-FB89-5E93-99262D56E2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042655"/>
              </p:ext>
            </p:extLst>
          </p:nvPr>
        </p:nvGraphicFramePr>
        <p:xfrm>
          <a:off x="488371" y="1825626"/>
          <a:ext cx="5007653" cy="4665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D2782DD8-E621-E3C6-072D-AE5A9DF37F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1215915"/>
              </p:ext>
            </p:extLst>
          </p:nvPr>
        </p:nvGraphicFramePr>
        <p:xfrm>
          <a:off x="5787351" y="1825626"/>
          <a:ext cx="5475239" cy="4669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FD70A72C-6EC2-F4BA-02E3-DD311C2E4272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204F65-1912-51F1-8211-073387DEBD7A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923524-3965-B1E7-11A3-7B8D0806528B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982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F08D2-7260-1E43-EFA3-5D865725E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1077707-2402-2CF1-745A-A85EE178B4C9}"/>
              </a:ext>
            </a:extLst>
          </p:cNvPr>
          <p:cNvSpPr txBox="1"/>
          <p:nvPr/>
        </p:nvSpPr>
        <p:spPr>
          <a:xfrm>
            <a:off x="692726" y="311990"/>
            <a:ext cx="5857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연령별 저항성 인식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EC11DA-E8AE-0F1E-C4CF-B6AB5E38F8DA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7CE382C4-5665-6D5A-3536-B391C23707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8EC23B6-0B48-54B0-7666-598873596FB3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BD557F11-4F09-67B2-8548-6A614599C7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8489366"/>
              </p:ext>
            </p:extLst>
          </p:nvPr>
        </p:nvGraphicFramePr>
        <p:xfrm>
          <a:off x="354531" y="1825625"/>
          <a:ext cx="5415816" cy="4661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054D0EE5-D61F-7502-220C-C28346E5EF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437032"/>
              </p:ext>
            </p:extLst>
          </p:nvPr>
        </p:nvGraphicFramePr>
        <p:xfrm>
          <a:off x="6053245" y="1825625"/>
          <a:ext cx="5209346" cy="4661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49BE7D9-D842-ACDF-9EEA-90DA54EC849C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11BBC0-EF63-97A1-21C2-975B92E16940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C05587-FD1F-D846-0FA0-A013D5393F6C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352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503A0D-CB96-198B-243D-8DC816E72DA8}"/>
              </a:ext>
            </a:extLst>
          </p:cNvPr>
          <p:cNvSpPr txBox="1"/>
          <p:nvPr/>
        </p:nvSpPr>
        <p:spPr>
          <a:xfrm>
            <a:off x="692726" y="311990"/>
            <a:ext cx="6370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농약 저항성 관리 추진계획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3143F6-BED6-2194-ECA7-D05709DFD688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7DCACDCE-DB28-564D-FDF6-CCE6E1200F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916656-91A5-3029-F1C3-5C29E05C9D22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720A4-7D5F-6F3B-5BE3-AEBFE2AE20B2}"/>
              </a:ext>
            </a:extLst>
          </p:cNvPr>
          <p:cNvSpPr txBox="1"/>
          <p:nvPr/>
        </p:nvSpPr>
        <p:spPr>
          <a:xfrm>
            <a:off x="472463" y="1126394"/>
            <a:ext cx="10358097" cy="369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 latinLnBrk="0">
              <a:lnSpc>
                <a:spcPct val="200000"/>
              </a:lnSpc>
            </a:pPr>
            <a:r>
              <a:rPr lang="en-US" altLang="ko-KR" sz="2400" b="1" kern="0" spc="-50" dirty="0">
                <a:solidFill>
                  <a:srgbClr val="00B050"/>
                </a:solidFill>
                <a:effectLst/>
                <a:latin typeface="휴먼명조"/>
                <a:ea typeface="휴먼명조"/>
              </a:rPr>
              <a:t>【</a:t>
            </a:r>
            <a:r>
              <a:rPr lang="ko-KR" altLang="en-US" sz="2400" b="1" kern="0" spc="-50" dirty="0">
                <a:solidFill>
                  <a:srgbClr val="00B050"/>
                </a:solidFill>
                <a:effectLst/>
                <a:latin typeface="휴먼명조"/>
                <a:ea typeface="휴먼명조"/>
              </a:rPr>
              <a:t>필요성</a:t>
            </a:r>
            <a:r>
              <a:rPr lang="en-US" altLang="ko-KR" sz="2400" b="1" kern="0" spc="-50" dirty="0">
                <a:solidFill>
                  <a:srgbClr val="00B050"/>
                </a:solidFill>
                <a:effectLst/>
                <a:latin typeface="휴먼명조"/>
                <a:ea typeface="휴먼명조"/>
              </a:rPr>
              <a:t>】 </a:t>
            </a:r>
            <a:r>
              <a:rPr lang="ko-KR" altLang="en-US" sz="2000" b="1" kern="0" spc="-50" dirty="0">
                <a:solidFill>
                  <a:srgbClr val="00B050"/>
                </a:solidFill>
                <a:effectLst/>
                <a:latin typeface="휴먼명조"/>
                <a:ea typeface="휴먼명조"/>
              </a:rPr>
              <a:t>과거와 현재 그리고 앞으로도 약제 수명관리를 위해 모두에게 중요 과제임</a:t>
            </a:r>
            <a:endParaRPr lang="ko-KR" altLang="en-US" sz="2000" b="1" kern="0" spc="0" dirty="0">
              <a:solidFill>
                <a:srgbClr val="00B05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l" fontAlgn="base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【</a:t>
            </a:r>
            <a:r>
              <a:rPr lang="ko-KR" altLang="en-US" sz="2000" b="1" kern="0" spc="-50" dirty="0">
                <a:solidFill>
                  <a:srgbClr val="000000"/>
                </a:solidFill>
                <a:latin typeface="휴먼명조"/>
                <a:ea typeface="휴먼명조"/>
              </a:rPr>
              <a:t>기본</a:t>
            </a:r>
            <a:r>
              <a:rPr lang="ko-KR" altLang="en-US" sz="20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계획</a:t>
            </a:r>
            <a:r>
              <a:rPr lang="en-US" altLang="ko-KR" sz="20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】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l" fontAlgn="base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spc="-50" dirty="0" err="1">
                <a:solidFill>
                  <a:schemeClr val="accent2"/>
                </a:solidFill>
                <a:effectLst/>
                <a:latin typeface="휴먼명조"/>
                <a:ea typeface="휴먼명조"/>
              </a:rPr>
              <a:t>ㅇ</a:t>
            </a:r>
            <a:r>
              <a:rPr lang="ko-KR" altLang="en-US" sz="1600" b="1" kern="0" spc="-50" dirty="0">
                <a:solidFill>
                  <a:schemeClr val="accent2"/>
                </a:solidFill>
                <a:effectLst/>
                <a:latin typeface="휴먼명조"/>
                <a:ea typeface="휴먼명조"/>
              </a:rPr>
              <a:t> 공동 기본 교육자료 제작 등 정부</a:t>
            </a:r>
            <a:r>
              <a:rPr lang="en-US" altLang="ko-KR" sz="1600" b="1" kern="0" spc="-50" dirty="0">
                <a:solidFill>
                  <a:schemeClr val="accent2"/>
                </a:solidFill>
                <a:effectLst/>
                <a:latin typeface="휴먼명조"/>
                <a:ea typeface="휴먼명조"/>
              </a:rPr>
              <a:t>․</a:t>
            </a:r>
            <a:r>
              <a:rPr lang="ko-KR" altLang="en-US" sz="1600" b="1" kern="0" spc="-50" dirty="0">
                <a:solidFill>
                  <a:schemeClr val="accent2"/>
                </a:solidFill>
                <a:effectLst/>
                <a:latin typeface="휴먼명조"/>
                <a:ea typeface="휴먼명조"/>
              </a:rPr>
              <a:t>산업계</a:t>
            </a:r>
            <a:r>
              <a:rPr lang="en-US" altLang="ko-KR" sz="1600" b="1" kern="0" spc="-50" dirty="0">
                <a:solidFill>
                  <a:schemeClr val="accent2"/>
                </a:solidFill>
                <a:effectLst/>
                <a:latin typeface="휴먼명조"/>
                <a:ea typeface="휴먼명조"/>
              </a:rPr>
              <a:t>․</a:t>
            </a:r>
            <a:r>
              <a:rPr lang="ko-KR" altLang="en-US" sz="1600" b="1" kern="0" spc="-50" dirty="0">
                <a:solidFill>
                  <a:schemeClr val="accent2"/>
                </a:solidFill>
                <a:effectLst/>
                <a:latin typeface="휴먼명조"/>
                <a:ea typeface="휴먼명조"/>
              </a:rPr>
              <a:t>관계기관 등 협업을 통한 구체적인 저항성 관리 교육의  행동계획 수립</a:t>
            </a:r>
            <a:endParaRPr lang="ko-KR" altLang="en-US" sz="1600" b="1" kern="0" spc="0" dirty="0">
              <a:solidFill>
                <a:schemeClr val="accent2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l" fontAlgn="base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  - </a:t>
            </a:r>
            <a:r>
              <a:rPr lang="ko-KR" altLang="en-US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교육대상</a:t>
            </a:r>
            <a:r>
              <a:rPr lang="en-US" altLang="ko-KR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(</a:t>
            </a:r>
            <a:r>
              <a:rPr lang="ko-KR" altLang="en-US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농업인</a:t>
            </a:r>
            <a:r>
              <a:rPr lang="en-US" altLang="ko-KR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판매상 등</a:t>
            </a:r>
            <a:r>
              <a:rPr lang="en-US" altLang="ko-KR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) </a:t>
            </a:r>
            <a:r>
              <a:rPr lang="ko-KR" altLang="en-US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및 교육강사</a:t>
            </a:r>
            <a:r>
              <a:rPr lang="en-US" altLang="ko-KR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(</a:t>
            </a:r>
            <a:r>
              <a:rPr lang="ko-KR" altLang="en-US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업계</a:t>
            </a:r>
            <a:r>
              <a:rPr lang="en-US" altLang="ko-KR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농촌진흥청</a:t>
            </a:r>
            <a:r>
              <a:rPr lang="en-US" altLang="ko-KR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시군 농업기술센터 등</a:t>
            </a:r>
            <a:r>
              <a:rPr lang="en-US" altLang="ko-KR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)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R="0" algn="l" fontAlgn="base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  - </a:t>
            </a:r>
            <a:r>
              <a:rPr lang="ko-KR" altLang="en-US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교</a:t>
            </a:r>
            <a:r>
              <a:rPr lang="ko-KR" altLang="en-US" sz="1600" b="1" kern="0" spc="-7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육진행 </a:t>
            </a:r>
            <a:r>
              <a:rPr lang="en-US" altLang="ko-KR" sz="1600" b="1" kern="0" spc="-7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: </a:t>
            </a:r>
            <a:r>
              <a:rPr lang="ko-KR" altLang="en-US" sz="1600" b="1" kern="0" spc="-7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산업계</a:t>
            </a:r>
            <a:r>
              <a:rPr lang="en-US" altLang="ko-KR" sz="1600" b="1" kern="0" spc="-7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(</a:t>
            </a:r>
            <a:r>
              <a:rPr lang="ko-KR" altLang="en-US" sz="1600" b="1" kern="0" spc="-7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농업인</a:t>
            </a:r>
            <a:r>
              <a:rPr lang="en-US" altLang="ko-KR" sz="1600" b="1" kern="0" spc="-7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/</a:t>
            </a:r>
            <a:r>
              <a:rPr lang="ko-KR" altLang="en-US" sz="1600" b="1" kern="0" spc="-7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판매상</a:t>
            </a:r>
            <a:r>
              <a:rPr lang="en-US" altLang="ko-KR" sz="1600" b="1" kern="0" spc="-7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), </a:t>
            </a:r>
            <a:r>
              <a:rPr lang="ko-KR" altLang="en-US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농촌진흥청</a:t>
            </a:r>
            <a:r>
              <a:rPr lang="en-US" altLang="ko-KR" sz="1600" b="1" kern="0" spc="-7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(</a:t>
            </a:r>
            <a:r>
              <a:rPr lang="ko-KR" altLang="en-US" sz="1600" b="1" kern="0" spc="-7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영농교육 등</a:t>
            </a:r>
            <a:r>
              <a:rPr lang="en-US" altLang="ko-KR" sz="1600" b="1" kern="0" spc="-7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),  </a:t>
            </a:r>
            <a:r>
              <a:rPr lang="ko-KR" altLang="en-US" sz="1600" b="1" kern="0" spc="-7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농협중앙회 및 </a:t>
            </a:r>
            <a:r>
              <a:rPr lang="ko-KR" altLang="en-US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유통협회</a:t>
            </a:r>
            <a:r>
              <a:rPr lang="en-US" altLang="ko-KR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(</a:t>
            </a:r>
            <a:r>
              <a:rPr lang="ko-KR" altLang="en-US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농협 담당자</a:t>
            </a:r>
            <a:r>
              <a:rPr lang="en-US" altLang="ko-KR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판매관리인</a:t>
            </a:r>
            <a:r>
              <a:rPr lang="en-US" altLang="ko-KR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)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l" fontAlgn="base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  - </a:t>
            </a:r>
            <a:r>
              <a:rPr lang="ko-KR" altLang="en-US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교육자료</a:t>
            </a:r>
            <a:r>
              <a:rPr lang="en-US" altLang="ko-KR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(</a:t>
            </a:r>
            <a:r>
              <a:rPr lang="ko-KR" altLang="en-US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형태</a:t>
            </a:r>
            <a:r>
              <a:rPr lang="en-US" altLang="ko-KR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) : PPT, </a:t>
            </a:r>
            <a:r>
              <a:rPr lang="ko-KR" altLang="en-US" sz="1600" b="1" kern="0" spc="-5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리플릿</a:t>
            </a:r>
            <a:r>
              <a:rPr lang="en-US" altLang="ko-KR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동영상</a:t>
            </a:r>
            <a:r>
              <a:rPr lang="en-US" altLang="ko-KR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오픈 창고</a:t>
            </a:r>
            <a:r>
              <a:rPr lang="en-US" altLang="ko-KR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(</a:t>
            </a:r>
            <a:r>
              <a:rPr lang="ko-KR" altLang="en-US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홈페이지 등</a:t>
            </a:r>
            <a:r>
              <a:rPr lang="en-US" altLang="ko-KR" sz="1600" b="1" kern="0" spc="-5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)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l" fontAlgn="base" latinLnBrk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100" b="1" kern="0" spc="0" dirty="0">
              <a:solidFill>
                <a:srgbClr val="000000"/>
              </a:solidFill>
              <a:effectLst/>
              <a:latin typeface="바탕" panose="0203060000010101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98F05E7-2428-DA95-CC6D-FCDD13906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654338"/>
              </p:ext>
            </p:extLst>
          </p:nvPr>
        </p:nvGraphicFramePr>
        <p:xfrm>
          <a:off x="979057" y="4461060"/>
          <a:ext cx="9790543" cy="1994281"/>
        </p:xfrm>
        <a:graphic>
          <a:graphicData uri="http://schemas.openxmlformats.org/drawingml/2006/table">
            <a:tbl>
              <a:tblPr/>
              <a:tblGrid>
                <a:gridCol w="3201146">
                  <a:extLst>
                    <a:ext uri="{9D8B030D-6E8A-4147-A177-3AD203B41FA5}">
                      <a16:colId xmlns:a16="http://schemas.microsoft.com/office/drawing/2014/main" val="242007934"/>
                    </a:ext>
                  </a:extLst>
                </a:gridCol>
                <a:gridCol w="511604">
                  <a:extLst>
                    <a:ext uri="{9D8B030D-6E8A-4147-A177-3AD203B41FA5}">
                      <a16:colId xmlns:a16="http://schemas.microsoft.com/office/drawing/2014/main" val="2939019188"/>
                    </a:ext>
                  </a:extLst>
                </a:gridCol>
                <a:gridCol w="2945343">
                  <a:extLst>
                    <a:ext uri="{9D8B030D-6E8A-4147-A177-3AD203B41FA5}">
                      <a16:colId xmlns:a16="http://schemas.microsoft.com/office/drawing/2014/main" val="2505148451"/>
                    </a:ext>
                  </a:extLst>
                </a:gridCol>
                <a:gridCol w="447429">
                  <a:extLst>
                    <a:ext uri="{9D8B030D-6E8A-4147-A177-3AD203B41FA5}">
                      <a16:colId xmlns:a16="http://schemas.microsoft.com/office/drawing/2014/main" val="2527573398"/>
                    </a:ext>
                  </a:extLst>
                </a:gridCol>
                <a:gridCol w="2685021">
                  <a:extLst>
                    <a:ext uri="{9D8B030D-6E8A-4147-A177-3AD203B41FA5}">
                      <a16:colId xmlns:a16="http://schemas.microsoft.com/office/drawing/2014/main" val="3119219989"/>
                    </a:ext>
                  </a:extLst>
                </a:gridCol>
              </a:tblGrid>
              <a:tr h="3087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E0E5FA"/>
                          </a:highlight>
                          <a:latin typeface="한양신명조"/>
                          <a:ea typeface="한양신명조"/>
                        </a:rPr>
                        <a:t>K-IRM TF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highlight>
                          <a:srgbClr val="E0E5FA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E0E5FA"/>
                          </a:highlight>
                          <a:latin typeface="한양신명조"/>
                          <a:ea typeface="한양신명조"/>
                        </a:rPr>
                        <a:t>기관별 교육담당자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highlight>
                          <a:srgbClr val="E0E5FA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b="1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E0E5FA"/>
                          </a:highlight>
                          <a:latin typeface="한양신명조"/>
                          <a:ea typeface="한양신명조"/>
                        </a:rPr>
                        <a:t>교육대상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highlight>
                          <a:srgbClr val="E0E5FA"/>
                        </a:highlight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546232"/>
                  </a:ext>
                </a:extLst>
              </a:tr>
              <a:tr h="1685544">
                <a:tc>
                  <a:txBody>
                    <a:bodyPr/>
                    <a:lstStyle/>
                    <a:p>
                      <a:pPr marL="139700" marR="0" indent="-139700" algn="just" fontAlgn="base" latinLnBrk="1">
                        <a:lnSpc>
                          <a:spcPct val="16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ㅇ</a:t>
                      </a:r>
                      <a:r>
                        <a:rPr lang="ko-KR" altLang="en-US" sz="1200" kern="0" spc="-5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</a:t>
                      </a:r>
                      <a:r>
                        <a:rPr lang="ko-KR" altLang="en-US" sz="12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국내 저항성관리 추진위원회 구축</a:t>
                      </a:r>
                      <a:endParaRPr lang="en-US" altLang="ko-KR" sz="1200" kern="0" spc="-100" dirty="0">
                        <a:solidFill>
                          <a:srgbClr val="000000"/>
                        </a:solidFill>
                        <a:effectLst/>
                        <a:latin typeface="한양신명조"/>
                        <a:ea typeface="한양신명조"/>
                      </a:endParaRPr>
                    </a:p>
                    <a:p>
                      <a:pPr marL="139700" marR="0" indent="-139700" algn="just" fontAlgn="base" latinLnBrk="1">
                        <a:lnSpc>
                          <a:spcPct val="16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          (IRAC &amp; FRAC _TF)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139700" marR="0" indent="-139700" algn="just" fontAlgn="base" latinLnBrk="1">
                        <a:lnSpc>
                          <a:spcPct val="16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     -  </a:t>
                      </a:r>
                      <a:r>
                        <a:rPr lang="ko-KR" altLang="en-US" sz="12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교육자료 개발</a:t>
                      </a:r>
                      <a:r>
                        <a:rPr lang="en-US" altLang="ko-KR" sz="12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, </a:t>
                      </a:r>
                      <a:r>
                        <a:rPr lang="ko-KR" altLang="en-US" sz="12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시나리오 분석 작성</a:t>
                      </a:r>
                      <a:r>
                        <a:rPr lang="en-US" altLang="ko-KR" sz="12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, </a:t>
                      </a:r>
                      <a:r>
                        <a:rPr lang="ko-KR" altLang="en-US" sz="12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제공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139700" marR="0" indent="-139700" algn="just" fontAlgn="base" latinLnBrk="1">
                        <a:lnSpc>
                          <a:spcPct val="16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     -  </a:t>
                      </a:r>
                      <a:r>
                        <a:rPr lang="ko-KR" altLang="en-US" sz="12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저항성 최신정보  공유 및  회원사 전파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     -  </a:t>
                      </a:r>
                      <a:r>
                        <a:rPr lang="ko-KR" altLang="en-US" sz="12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기관별 교육담당 교육 추진</a:t>
                      </a:r>
                      <a:r>
                        <a:rPr lang="en-US" altLang="ko-KR" sz="12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 </a:t>
                      </a:r>
                      <a:r>
                        <a:rPr lang="ko-KR" altLang="en-US" sz="12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인프라 구축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→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9700" marR="0" indent="-139700" algn="just" fontAlgn="base" latinLnBrk="1">
                        <a:lnSpc>
                          <a:spcPct val="16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ㅇ</a:t>
                      </a:r>
                      <a:r>
                        <a:rPr lang="ko-KR" altLang="en-US" sz="1200" kern="0" spc="-5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</a:t>
                      </a:r>
                      <a:r>
                        <a:rPr lang="ko-KR" altLang="en-US" sz="12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협회</a:t>
                      </a:r>
                      <a:r>
                        <a:rPr lang="en-US" altLang="ko-KR" sz="12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(</a:t>
                      </a:r>
                      <a:r>
                        <a:rPr lang="ko-KR" altLang="en-US" sz="12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업계</a:t>
                      </a:r>
                      <a:r>
                        <a:rPr lang="en-US" altLang="ko-KR" sz="12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)</a:t>
                      </a:r>
                      <a:endParaRPr lang="ko-KR" altLang="en-US" sz="1200" kern="0" spc="-10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한양신명조"/>
                      </a:endParaRPr>
                    </a:p>
                    <a:p>
                      <a:pPr marL="139700" marR="0" lvl="0" indent="-13970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-5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ㅇ</a:t>
                      </a:r>
                      <a:r>
                        <a:rPr lang="ko-KR" altLang="en-US" sz="1200" kern="0" spc="-5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</a:t>
                      </a:r>
                      <a:r>
                        <a:rPr lang="ko-KR" altLang="en-US" sz="1200" kern="0" spc="-10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전국작물보호제유통협회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139700" marR="0" indent="-139700" algn="just" fontAlgn="base" latinLnBrk="1">
                        <a:lnSpc>
                          <a:spcPct val="16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ㅇ</a:t>
                      </a:r>
                      <a:r>
                        <a:rPr lang="ko-KR" altLang="en-US" sz="1200" kern="0" spc="-5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</a:t>
                      </a:r>
                      <a:r>
                        <a:rPr lang="ko-KR" altLang="en-US" sz="12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농협중앙회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139700" marR="0" indent="-139700" algn="just" fontAlgn="base" latinLnBrk="1">
                        <a:lnSpc>
                          <a:spcPct val="16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ㅇ</a:t>
                      </a:r>
                      <a:r>
                        <a:rPr lang="ko-KR" altLang="en-US" sz="1200" kern="0" spc="-5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</a:t>
                      </a:r>
                      <a:r>
                        <a:rPr lang="ko-KR" altLang="en-US" sz="12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농촌진흥청</a:t>
                      </a:r>
                      <a:r>
                        <a:rPr lang="en-US" altLang="ko-KR" sz="12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,  </a:t>
                      </a:r>
                      <a:r>
                        <a:rPr lang="ko-KR" altLang="en-US" sz="12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각  도 농업기술원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139700" marR="0" indent="-139700" algn="just" fontAlgn="base" latinLnBrk="1">
                        <a:lnSpc>
                          <a:spcPct val="16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ㅇ</a:t>
                      </a:r>
                      <a:r>
                        <a:rPr lang="ko-KR" altLang="en-US" sz="1200" kern="0" spc="-5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</a:t>
                      </a:r>
                      <a:r>
                        <a:rPr lang="ko-KR" altLang="en-US" sz="12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각 시</a:t>
                      </a:r>
                      <a:r>
                        <a:rPr lang="en-US" altLang="ko-KR" sz="12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.</a:t>
                      </a:r>
                      <a:r>
                        <a:rPr lang="ko-KR" altLang="en-US" sz="12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군 농업기술센터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→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39700" marR="0" indent="-139700" algn="just" fontAlgn="base" latinLnBrk="1">
                        <a:lnSpc>
                          <a:spcPct val="16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-5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ㅇ</a:t>
                      </a:r>
                      <a:r>
                        <a:rPr lang="ko-KR" altLang="en-US" sz="1200" b="1" kern="0" spc="-5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</a:t>
                      </a:r>
                      <a:r>
                        <a:rPr lang="ko-KR" altLang="en-US" sz="1400" b="1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농업인 </a:t>
                      </a:r>
                      <a:r>
                        <a:rPr lang="en-US" altLang="ko-KR" sz="1400" b="1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(2024</a:t>
                      </a:r>
                      <a:r>
                        <a:rPr lang="ko-KR" altLang="en-US" sz="1400" b="1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년</a:t>
                      </a:r>
                      <a:r>
                        <a:rPr lang="en-US" altLang="ko-KR" sz="1400" b="1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) *</a:t>
                      </a:r>
                      <a:r>
                        <a:rPr lang="ko-KR" altLang="en-US" sz="1400" b="1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업계</a:t>
                      </a:r>
                      <a:endParaRPr lang="ko-KR" altLang="en-US" sz="1400" b="1" kern="0" spc="-10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한양신명조"/>
                      </a:endParaRPr>
                    </a:p>
                    <a:p>
                      <a:pPr marL="139700" marR="0" indent="-139700" algn="just" fontAlgn="base" latinLnBrk="1">
                        <a:lnSpc>
                          <a:spcPct val="16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ㅇ</a:t>
                      </a:r>
                      <a:r>
                        <a:rPr lang="ko-KR" altLang="en-US" sz="1200" kern="0" spc="-5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 </a:t>
                      </a:r>
                      <a:r>
                        <a:rPr lang="ko-KR" altLang="en-US" sz="12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판매관리인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139700" marR="0" indent="-139700" algn="just" fontAlgn="base" latinLnBrk="1">
                        <a:lnSpc>
                          <a:spcPct val="16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     </a:t>
                      </a:r>
                      <a:r>
                        <a:rPr lang="en-US" altLang="ko-KR" sz="12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-   </a:t>
                      </a:r>
                      <a:r>
                        <a:rPr lang="ko-KR" altLang="en-US" sz="1200" kern="0" spc="-10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전국작물보호제유통협회</a:t>
                      </a:r>
                      <a:endParaRPr lang="en-US" altLang="ko-KR" sz="1200" kern="0" spc="-100" dirty="0">
                        <a:solidFill>
                          <a:srgbClr val="000000"/>
                        </a:solidFill>
                        <a:effectLst/>
                        <a:latin typeface="한양신명조"/>
                        <a:ea typeface="한양신명조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     -  </a:t>
                      </a:r>
                      <a:r>
                        <a:rPr lang="ko-KR" altLang="en-US" sz="1200" kern="0" spc="-10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농협중앙회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438152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AD762EA-75A6-CE86-83BB-3C67D501DB75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32E687-BD5C-54C8-A74A-5BB8B4C2ABD4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35C893-1B52-A81C-51A2-C31491FFDC41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46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87472-E444-91FA-C611-1BE50F67A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72114E-7734-4900-52E4-70E5A927D6AF}"/>
              </a:ext>
            </a:extLst>
          </p:cNvPr>
          <p:cNvSpPr txBox="1"/>
          <p:nvPr/>
        </p:nvSpPr>
        <p:spPr>
          <a:xfrm>
            <a:off x="692726" y="311990"/>
            <a:ext cx="5857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연령별 저항성 인식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63AA1B-E283-12A4-9EFA-FDEB2735AEA4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344F4AB6-CAD6-0EE0-C6BA-04EB486965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55188A-CAB0-40B6-6935-ACB5A554BA49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8A8F109C-578A-4A3F-BE20-C4CF4D21A6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8134559"/>
              </p:ext>
            </p:extLst>
          </p:nvPr>
        </p:nvGraphicFramePr>
        <p:xfrm>
          <a:off x="412281" y="1825624"/>
          <a:ext cx="5272271" cy="4661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E1F6E5B-6076-5BCA-80FF-7FC08EF869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2715166"/>
              </p:ext>
            </p:extLst>
          </p:nvPr>
        </p:nvGraphicFramePr>
        <p:xfrm>
          <a:off x="6010347" y="1825624"/>
          <a:ext cx="5252243" cy="4669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CA762B1-534D-8BCD-C7F3-40D8E8A6BA5E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C5AABC-21AF-5AA5-E02C-44D139E14DF9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317542-846C-D8FE-AC99-E3B04BF80A9A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2968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1FCBD-C33E-ABD7-F8C8-9322C86EF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2961B99-9AA3-6AE8-3030-A66717C35404}"/>
              </a:ext>
            </a:extLst>
          </p:cNvPr>
          <p:cNvSpPr txBox="1"/>
          <p:nvPr/>
        </p:nvSpPr>
        <p:spPr>
          <a:xfrm>
            <a:off x="692726" y="311990"/>
            <a:ext cx="6370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연령별 </a:t>
            </a:r>
            <a:r>
              <a:rPr lang="ko-KR" altLang="en-US" sz="4000" b="1" dirty="0">
                <a:solidFill>
                  <a:prstClr val="black"/>
                </a:solidFill>
                <a:latin typeface="맑은 고딕" panose="02110004020202020204"/>
                <a:ea typeface="맑은 고딕" panose="020B0503020000020004" pitchFamily="50" charset="-127"/>
              </a:rPr>
              <a:t>설문 결과 주요내용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A0F2D0-D4C2-4DC5-C529-565AB74B25FD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643870CC-7D37-2275-4A31-14E5B95C43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EFBFD9-95AD-F2B9-340E-7479578C1B1D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D1AB1B2-A2C0-BC3F-790D-0B3855190CC7}"/>
              </a:ext>
            </a:extLst>
          </p:cNvPr>
          <p:cNvSpPr/>
          <p:nvPr/>
        </p:nvSpPr>
        <p:spPr>
          <a:xfrm>
            <a:off x="375385" y="1825626"/>
            <a:ext cx="10790223" cy="4390392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농업인 연령대가 높아질수록 </a:t>
            </a: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수도작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재배비율이 높아지며 </a:t>
            </a: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과실류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재배비율이 낮아짐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 저 연령대 및 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이상 고 연령대에서 농약선택시 판매관리인 선택의존이  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낮아짐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연령대가 높아질 수록 저항성관련 교육기관 농약회사 비중이 늘어나고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농업기술센터 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비중은 감소함을 보임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 내용 외 연령별 저항성 관련 특이사항은 없으며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20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30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농업인도 별도로 조사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되었으나 표본수가 적어 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이하로 통합하였음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6E6A16-B54F-224B-9529-8A8C0ACA44AB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428362-2A95-4C47-15A0-95211846F2BE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42EEE9-201D-B56D-E7AF-48ED6A1C0EAF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0916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B2882-A5E2-C4BD-B823-AEE6DC7F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C7348E-544E-D29E-8143-F111AFB4008C}"/>
              </a:ext>
            </a:extLst>
          </p:cNvPr>
          <p:cNvSpPr txBox="1"/>
          <p:nvPr/>
        </p:nvSpPr>
        <p:spPr>
          <a:xfrm>
            <a:off x="692726" y="311990"/>
            <a:ext cx="5857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농가별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저항성 인식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2589CF-C13E-E6FC-5902-4B1F273E3722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0BF1D3F8-EE13-B528-533D-4C428CF1E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DFE3F8-6B0E-2214-3478-C04CA04EC140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058242FE-704F-2A65-8318-ADFB7A6659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1226987"/>
              </p:ext>
            </p:extLst>
          </p:nvPr>
        </p:nvGraphicFramePr>
        <p:xfrm>
          <a:off x="462013" y="1825626"/>
          <a:ext cx="504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7B78FCE2-4F1C-C684-AD78-62A06C7CFE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0939514"/>
              </p:ext>
            </p:extLst>
          </p:nvPr>
        </p:nvGraphicFramePr>
        <p:xfrm>
          <a:off x="6096000" y="1825626"/>
          <a:ext cx="504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5362322A-5363-B467-853B-F9BCFB700038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F2BA8E-E0CD-6B1B-EA65-5D13C374FBFF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643FC4-B5DB-893A-EA72-3D8F41B8C4AB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020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56A5C-314C-CBFF-642A-884D903AF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E71198C-61C7-41BD-F340-EEB6B1628C6E}"/>
              </a:ext>
            </a:extLst>
          </p:cNvPr>
          <p:cNvSpPr txBox="1"/>
          <p:nvPr/>
        </p:nvSpPr>
        <p:spPr>
          <a:xfrm>
            <a:off x="692726" y="311990"/>
            <a:ext cx="5857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농가별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저항성 인식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404E06-583F-0805-2A85-192D994EDADC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AF57BA47-2562-768B-F937-1E06C8DA36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A4D9DE-6430-188E-EF2B-50DD9CB101D7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5A357A4E-5DE2-A4F7-8801-B77968ADDB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27099"/>
              </p:ext>
            </p:extLst>
          </p:nvPr>
        </p:nvGraphicFramePr>
        <p:xfrm>
          <a:off x="331815" y="1825626"/>
          <a:ext cx="540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47308BF8-2EA8-DFBF-AAC3-B39991A00B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3020975"/>
              </p:ext>
            </p:extLst>
          </p:nvPr>
        </p:nvGraphicFramePr>
        <p:xfrm>
          <a:off x="5866091" y="1825626"/>
          <a:ext cx="540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D05E04A-3D64-F6EA-148A-6C8BEF107B77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D58019-632E-7996-8934-EEE7D68AD3B7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442A0D8-7AB1-E9FC-565B-0AFED3500183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407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193B1-EB00-7786-9C72-695E6E2ED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93A1376-CAAC-F77A-0AC2-3613139B5111}"/>
              </a:ext>
            </a:extLst>
          </p:cNvPr>
          <p:cNvSpPr txBox="1"/>
          <p:nvPr/>
        </p:nvSpPr>
        <p:spPr>
          <a:xfrm>
            <a:off x="692726" y="311990"/>
            <a:ext cx="5857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농가별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저항성 인식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FD6F5F-9D5F-7849-D9CB-0E6F2567A236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4B51D309-9E38-3310-E58C-3EBFA6E0AB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C54A2E-1332-CB04-A063-E0AF2EEB2D4F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B9C682BA-D415-4EF6-DB91-FE42FB6EE9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2254421"/>
              </p:ext>
            </p:extLst>
          </p:nvPr>
        </p:nvGraphicFramePr>
        <p:xfrm>
          <a:off x="369456" y="1825626"/>
          <a:ext cx="540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B82127CD-5238-621C-BABB-E938C3CC3F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6378989"/>
              </p:ext>
            </p:extLst>
          </p:nvPr>
        </p:nvGraphicFramePr>
        <p:xfrm>
          <a:off x="5856829" y="1833990"/>
          <a:ext cx="540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50778387-CB1A-F4BA-9C5F-CDA7449F68BB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C0A390-7633-2A99-DA84-A9AF02961960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0829E9-7357-C6E8-A43F-248E8D354C19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838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0C3BF-E645-E52A-4A07-43DC305EE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3A6511B-D697-0813-B886-99D32B18F649}"/>
              </a:ext>
            </a:extLst>
          </p:cNvPr>
          <p:cNvSpPr txBox="1"/>
          <p:nvPr/>
        </p:nvSpPr>
        <p:spPr>
          <a:xfrm>
            <a:off x="692726" y="311990"/>
            <a:ext cx="5857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농가별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저항성 인식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62D6A2-BBE9-F3A2-6F4E-750A339BF23F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9AC8CB2D-149C-87E6-2402-20A4911577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475BD7-3B9E-169C-CA49-979D9807EBAB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4E4D42DE-8CFA-1FF9-1C96-3701325994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8968348"/>
              </p:ext>
            </p:extLst>
          </p:nvPr>
        </p:nvGraphicFramePr>
        <p:xfrm>
          <a:off x="369456" y="1825626"/>
          <a:ext cx="504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E0E39F64-F818-F568-8ECA-92A0C62547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2135622"/>
              </p:ext>
            </p:extLst>
          </p:nvPr>
        </p:nvGraphicFramePr>
        <p:xfrm>
          <a:off x="6096000" y="1836562"/>
          <a:ext cx="5166591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A2C0703-EACD-F305-37D3-3C13525C652C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FBDE4B-5E07-F095-E45B-2D367FC58F18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B9A980-D2A3-D254-B4ED-138AF72C3276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5896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D35BD-E435-D8AA-BE4A-12B4B0351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B4059A2-6304-C8E5-DEA7-5265232F18C8}"/>
              </a:ext>
            </a:extLst>
          </p:cNvPr>
          <p:cNvSpPr txBox="1"/>
          <p:nvPr/>
        </p:nvSpPr>
        <p:spPr>
          <a:xfrm>
            <a:off x="692726" y="311990"/>
            <a:ext cx="5857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농가별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저항성 인식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B1D2D0-5891-53C2-CEB1-1E8A909F26F3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F9B7E443-9059-AEBD-9E8A-D02CCEB44A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EE384-7424-0403-E935-ABDA3394D2E2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5B209488-35DB-F0B8-E339-950E35B3FF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5050990"/>
              </p:ext>
            </p:extLst>
          </p:nvPr>
        </p:nvGraphicFramePr>
        <p:xfrm>
          <a:off x="409454" y="1825626"/>
          <a:ext cx="504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164ED372-35E5-4F56-CD82-A26AD0670C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5799316"/>
              </p:ext>
            </p:extLst>
          </p:nvPr>
        </p:nvGraphicFramePr>
        <p:xfrm>
          <a:off x="6222591" y="1833990"/>
          <a:ext cx="504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A77A2C00-22AD-50CF-FB38-70C72EDBF01D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0F146B-29A9-5BBC-5474-7DC0065CAB30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705D03-CBA9-D855-F628-EEA6307866EF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9761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FF60F-C726-5067-FEB7-5CCBA0324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0742D96-DE12-101B-544B-E72D872DF58A}"/>
              </a:ext>
            </a:extLst>
          </p:cNvPr>
          <p:cNvSpPr txBox="1"/>
          <p:nvPr/>
        </p:nvSpPr>
        <p:spPr>
          <a:xfrm>
            <a:off x="692726" y="311990"/>
            <a:ext cx="5857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농가별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저항성 인식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045B12-334C-1602-9514-D3EDEABAF7C2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86C52883-3129-5FC7-9E4F-D1F6827523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2E42B5-6983-D102-F323-FB1DC9A1C568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02523697-C78D-6414-FBE7-24032D1C9F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1021655"/>
              </p:ext>
            </p:extLst>
          </p:nvPr>
        </p:nvGraphicFramePr>
        <p:xfrm>
          <a:off x="6222591" y="1849765"/>
          <a:ext cx="504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DFDE2987-012E-BEC6-3108-EBDA511FE5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1001655"/>
              </p:ext>
            </p:extLst>
          </p:nvPr>
        </p:nvGraphicFramePr>
        <p:xfrm>
          <a:off x="409454" y="1825626"/>
          <a:ext cx="504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55E5C23A-AA5B-A06A-FA68-1F44D5E876E4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3ED07B2-1ACC-2352-A8AD-8618A466A7D0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AC974B-A195-4C2B-1A58-05A6D1F6BCDE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423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B8680-BB90-F9C4-29B6-C60133DDE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97D1DB-367D-72DC-C320-3639EE5AC400}"/>
              </a:ext>
            </a:extLst>
          </p:cNvPr>
          <p:cNvSpPr txBox="1"/>
          <p:nvPr/>
        </p:nvSpPr>
        <p:spPr>
          <a:xfrm>
            <a:off x="692726" y="311990"/>
            <a:ext cx="5857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농가별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저항성 인식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E81973-7828-3C71-E8F6-0685185009F5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A5F2EF55-E19C-CFBC-489F-28BA88FB25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C708C1-A52A-51BC-50F9-A0D58C1BA59B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5B3361C7-D2A6-67AE-6592-C91D7E4701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8324370"/>
              </p:ext>
            </p:extLst>
          </p:nvPr>
        </p:nvGraphicFramePr>
        <p:xfrm>
          <a:off x="3501991" y="1825626"/>
          <a:ext cx="504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1F29638D-DF07-BBEE-6707-70818343F2A9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A95D7B-4B53-BDE4-EB94-9E5C00929139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BA501E-B64B-FA02-A9F4-8A1FA6B0B527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916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F401F-347E-4058-7B2A-76D7CD4EE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DC71B6F-3905-F5C0-ADE4-4468687BAC84}"/>
              </a:ext>
            </a:extLst>
          </p:cNvPr>
          <p:cNvSpPr txBox="1"/>
          <p:nvPr/>
        </p:nvSpPr>
        <p:spPr>
          <a:xfrm>
            <a:off x="692726" y="311990"/>
            <a:ext cx="6370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농가별 </a:t>
            </a:r>
            <a:r>
              <a:rPr lang="ko-KR" altLang="en-US" sz="4000" b="1" dirty="0">
                <a:solidFill>
                  <a:prstClr val="black"/>
                </a:solidFill>
                <a:latin typeface="맑은 고딕" panose="02110004020202020204"/>
                <a:ea typeface="맑은 고딕" panose="020B0503020000020004" pitchFamily="50" charset="-127"/>
              </a:rPr>
              <a:t>설문 결과 주요내용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587948-0601-E5F4-00DD-A8DF016C1A8A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3D1257CB-B49B-8B53-3D02-71A1A36D49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B7F425-1CCE-663D-B119-CE23D57F8A81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20507B6-96D0-7C99-E70D-446C61C109AA}"/>
              </a:ext>
            </a:extLst>
          </p:cNvPr>
          <p:cNvSpPr/>
          <p:nvPr/>
        </p:nvSpPr>
        <p:spPr>
          <a:xfrm>
            <a:off x="692726" y="1825626"/>
            <a:ext cx="10224655" cy="4390392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</a:t>
            </a: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수도작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과수류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 재배비중이 높은 </a:t>
            </a: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작물군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농업인은 농협을 통해 농약구매 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비율이 높음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수도 재배농가의 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28%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저항성관리를 하지 않으며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과실류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재배농가는 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10%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저항성 관리하지 않음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과수 재배농가의 저항성교육 이수 비중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(78%)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가장 높음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수도 재배농가 중 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75%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년이상의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농업경력이 있음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175894-5FCE-CC90-BAFE-6A908075DAB4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039A02-47AB-1909-18F9-F11D8494BC48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86BE89-F2E6-B814-90AB-6978D86BBBE9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839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16769BA-B4B0-A909-650E-3832244021C8}"/>
              </a:ext>
            </a:extLst>
          </p:cNvPr>
          <p:cNvSpPr txBox="1"/>
          <p:nvPr/>
        </p:nvSpPr>
        <p:spPr>
          <a:xfrm>
            <a:off x="2821709" y="2022692"/>
            <a:ext cx="6548582" cy="23879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b="1" dirty="0">
                <a:solidFill>
                  <a:schemeClr val="tx2"/>
                </a:solidFill>
              </a:rPr>
              <a:t>교육자료 제작 및</a:t>
            </a:r>
            <a:r>
              <a:rPr lang="en-US" altLang="ko-KR" sz="5400" b="1" dirty="0">
                <a:solidFill>
                  <a:schemeClr val="tx2"/>
                </a:solidFill>
              </a:rPr>
              <a:t> </a:t>
            </a:r>
            <a:r>
              <a:rPr lang="ko-KR" altLang="en-US" sz="5400" b="1" dirty="0">
                <a:solidFill>
                  <a:schemeClr val="tx2"/>
                </a:solidFill>
              </a:rPr>
              <a:t>배포</a:t>
            </a:r>
            <a:endParaRPr lang="en-US" altLang="ko-KR" sz="5400" b="1" dirty="0">
              <a:solidFill>
                <a:schemeClr val="tx2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3409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503A0D-CB96-198B-243D-8DC816E72DA8}"/>
              </a:ext>
            </a:extLst>
          </p:cNvPr>
          <p:cNvSpPr txBox="1"/>
          <p:nvPr/>
        </p:nvSpPr>
        <p:spPr>
          <a:xfrm>
            <a:off x="692726" y="311990"/>
            <a:ext cx="5857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경력별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저항성 인식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3143F6-BED6-2194-ECA7-D05709DFD688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7DCACDCE-DB28-564D-FDF6-CCE6E1200F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916656-91A5-3029-F1C3-5C29E05C9D22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98FBFBEC-1606-73B3-9D3E-2E03BB76C6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1733401"/>
              </p:ext>
            </p:extLst>
          </p:nvPr>
        </p:nvGraphicFramePr>
        <p:xfrm>
          <a:off x="369456" y="1825626"/>
          <a:ext cx="540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264EED4D-E9A3-4362-283B-EB68985C7E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8068823"/>
              </p:ext>
            </p:extLst>
          </p:nvPr>
        </p:nvGraphicFramePr>
        <p:xfrm>
          <a:off x="5862591" y="1833990"/>
          <a:ext cx="540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BEC52A1-E1CE-007C-4744-0A3EB13410D3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170620-E04E-633B-9E0F-C590459FB236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6006E6-CD99-DA59-DB15-2F2E901B56E4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0651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D64F4-FA5A-45AA-A978-E59BC39FD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8B59C20-6D49-6960-2129-7B7E309FA1C6}"/>
              </a:ext>
            </a:extLst>
          </p:cNvPr>
          <p:cNvSpPr txBox="1"/>
          <p:nvPr/>
        </p:nvSpPr>
        <p:spPr>
          <a:xfrm>
            <a:off x="692726" y="311990"/>
            <a:ext cx="5857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경력별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저항성 인식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B318D6-BC8A-30D1-B20B-878EF7CDAC91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B387675A-EDB6-C245-2E29-2A2AAB6C6B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A57E0B-99F4-F43B-FD28-DE5AA7EDD7C3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0B65E256-2550-128E-0BC9-75E393EC80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5212290"/>
              </p:ext>
            </p:extLst>
          </p:nvPr>
        </p:nvGraphicFramePr>
        <p:xfrm>
          <a:off x="5862591" y="1833990"/>
          <a:ext cx="540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B2757677-0B77-972B-8297-6D6BA3E949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7563365"/>
              </p:ext>
            </p:extLst>
          </p:nvPr>
        </p:nvGraphicFramePr>
        <p:xfrm>
          <a:off x="369456" y="1833990"/>
          <a:ext cx="540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F099EFC-C135-46A3-C7C1-23C3CA88818F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9617CD-D2F3-4270-1127-B34759CF3A4A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4D0BAC-E52E-B86A-E08F-8385A434B5B7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882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5E184-E836-C538-494A-4ED1D8458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696314A-3CF0-5BF2-94FE-E20D373CAA84}"/>
              </a:ext>
            </a:extLst>
          </p:cNvPr>
          <p:cNvSpPr txBox="1"/>
          <p:nvPr/>
        </p:nvSpPr>
        <p:spPr>
          <a:xfrm>
            <a:off x="692726" y="311990"/>
            <a:ext cx="5857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경력별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저항성 인식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33F0F7-8B83-3EA5-ED6C-502DA65FD5F5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5AD872BC-30FD-2E54-FB4F-56CC74D4AD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7FFD6D-C9D4-526A-BC39-398D84EE3FA6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EE30D94A-1D0E-D852-0722-F8C82782E0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9720862"/>
              </p:ext>
            </p:extLst>
          </p:nvPr>
        </p:nvGraphicFramePr>
        <p:xfrm>
          <a:off x="209240" y="1866010"/>
          <a:ext cx="540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8E13ED69-DB25-F72C-24D9-FCB1D2F961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683810"/>
              </p:ext>
            </p:extLst>
          </p:nvPr>
        </p:nvGraphicFramePr>
        <p:xfrm>
          <a:off x="5862591" y="1833990"/>
          <a:ext cx="540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370135D-3FED-4778-8FAA-C9790480A3C7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817F09-DE29-56E6-C899-7611EB7C749D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1B1F33-6887-6277-7897-B5AB6AF246E1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917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83F60-C4B7-B55D-12F0-581805DD7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B5F8BA3-E58F-A685-8708-2585EEB3CCED}"/>
              </a:ext>
            </a:extLst>
          </p:cNvPr>
          <p:cNvSpPr txBox="1"/>
          <p:nvPr/>
        </p:nvSpPr>
        <p:spPr>
          <a:xfrm>
            <a:off x="692726" y="311990"/>
            <a:ext cx="5857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경력별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저항성 인식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9E8108-E076-11B3-B688-A80846A837DA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60396BB9-EF93-7F2F-397F-4CAE1918E4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F111A4-4FBE-990C-0785-07F995525B0F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2B1ED15E-9A7B-C5DE-14CD-57D1062BA6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7075424"/>
              </p:ext>
            </p:extLst>
          </p:nvPr>
        </p:nvGraphicFramePr>
        <p:xfrm>
          <a:off x="229402" y="1825626"/>
          <a:ext cx="540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5F54C7E1-A5C3-BC58-EB37-68DE849073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1537573"/>
              </p:ext>
            </p:extLst>
          </p:nvPr>
        </p:nvGraphicFramePr>
        <p:xfrm>
          <a:off x="5862591" y="1833990"/>
          <a:ext cx="540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CF25A32-20A4-C266-CAC9-9D78E1234AB3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BEE407-4854-9A9B-17B3-972C708BA699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B1768A-0176-5F8E-67F1-E0B91A192C9F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479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3CCD3-3CCB-7BA4-36A4-DE348A9EB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4FD511E-4A4B-DF12-51B6-B28A40A8BD46}"/>
              </a:ext>
            </a:extLst>
          </p:cNvPr>
          <p:cNvSpPr txBox="1"/>
          <p:nvPr/>
        </p:nvSpPr>
        <p:spPr>
          <a:xfrm>
            <a:off x="692726" y="311990"/>
            <a:ext cx="5857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경력별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저항성 인식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FB9977-1643-83E9-DA09-83A9799DB5B6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F1C85A22-5AF6-504E-047C-50326F3894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C6C0FC-3706-B127-1A30-7C72DDA655F8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7C98F86E-BD66-295B-20B0-651CCEB999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4755922"/>
              </p:ext>
            </p:extLst>
          </p:nvPr>
        </p:nvGraphicFramePr>
        <p:xfrm>
          <a:off x="180975" y="1825626"/>
          <a:ext cx="540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2D964C42-4F91-EC47-DE78-B737804169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663735"/>
              </p:ext>
            </p:extLst>
          </p:nvPr>
        </p:nvGraphicFramePr>
        <p:xfrm>
          <a:off x="6018862" y="1825626"/>
          <a:ext cx="540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FEE5AFD-DD1D-74DD-EA54-88253324ACFC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7BFD44-2C0F-829F-A757-4D517A15B0F6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B37F66-0DB4-4766-2D8A-05D2F6D5B89F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2637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C674D-AF5C-C830-EE21-36C3173B1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2F499DF-3D67-583A-134E-B9B78763CB4C}"/>
              </a:ext>
            </a:extLst>
          </p:cNvPr>
          <p:cNvSpPr txBox="1"/>
          <p:nvPr/>
        </p:nvSpPr>
        <p:spPr>
          <a:xfrm>
            <a:off x="692726" y="311990"/>
            <a:ext cx="5857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경력별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 저항성 인식 분석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4FEF2C-12D4-CF38-36AF-BB61B2772CAE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485E88BA-45B2-E49C-C4F0-9E4289E1E8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B76023-F73B-1014-7D44-E460DF377FC0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" name="차트 1">
            <a:extLst>
              <a:ext uri="{FF2B5EF4-FFF2-40B4-BE49-F238E27FC236}">
                <a16:creationId xmlns:a16="http://schemas.microsoft.com/office/drawing/2014/main" id="{CE146120-CA04-2474-259F-09D1EFF268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071429"/>
              </p:ext>
            </p:extLst>
          </p:nvPr>
        </p:nvGraphicFramePr>
        <p:xfrm>
          <a:off x="234215" y="1930871"/>
          <a:ext cx="540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34D7CE9A-0BE3-5C46-642F-A52874EE8A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0261466"/>
              </p:ext>
            </p:extLst>
          </p:nvPr>
        </p:nvGraphicFramePr>
        <p:xfrm>
          <a:off x="6096000" y="1930871"/>
          <a:ext cx="540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7BFF3C41-B626-B082-3744-A56C12B88739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6109E0-FC33-4DC2-C141-8E75B7EDAF2B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B63E78-7FEA-4104-4F2F-BE3981C20A99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938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ED5F4-2FB2-7AEB-B998-01B1EAA09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0879442-6F3B-6BD9-C1BE-0A37F4DD2762}"/>
              </a:ext>
            </a:extLst>
          </p:cNvPr>
          <p:cNvSpPr txBox="1"/>
          <p:nvPr/>
        </p:nvSpPr>
        <p:spPr>
          <a:xfrm>
            <a:off x="692726" y="311990"/>
            <a:ext cx="6370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경력별 </a:t>
            </a:r>
            <a:r>
              <a:rPr lang="ko-KR" altLang="en-US" sz="4000" b="1" dirty="0">
                <a:solidFill>
                  <a:prstClr val="black"/>
                </a:solidFill>
                <a:latin typeface="맑은 고딕" panose="02110004020202020204"/>
                <a:ea typeface="맑은 고딕" panose="020B0503020000020004" pitchFamily="50" charset="-127"/>
              </a:rPr>
              <a:t>설문 결과 주요내용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AB7B07-1BDC-CC2B-7586-4BF27F0C5040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14B3D3F8-926F-1E0E-67DD-63815B14FB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40441C-0186-F3D0-3653-850F82FA5031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2B9A681-4F25-F4B9-D59F-FEF715454A12}"/>
              </a:ext>
            </a:extLst>
          </p:cNvPr>
          <p:cNvSpPr/>
          <p:nvPr/>
        </p:nvSpPr>
        <p:spPr>
          <a:xfrm>
            <a:off x="431468" y="1825626"/>
            <a:ext cx="10476676" cy="4390392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이상 농업경력 농업인의 </a:t>
            </a: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수도작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재배비율이 높음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동일농약 사용경험이 적은 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년이내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경력군에서 </a:t>
            </a: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효과저조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경험도 적음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이내 </a:t>
            </a: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경력군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에서 저항성을 효과 저조요인으로 인식하는 것이 가장 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낮았으며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저항성 발생원인에 대한 지식도 가장 낮게 나타남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</a:t>
            </a:r>
            <a:r>
              <a:rPr lang="ko-KR" altLang="en-US" sz="2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저경력군에서는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농업기술센터 교육이수가 가장 많고 고경력군으로 갈수록 낮아짐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9878DA-4540-AEDF-43BB-221BC3A92793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4B691A-6E71-0713-CB01-C3BA15E71445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21DF61-C27F-0D32-79AB-1824AD33A731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0982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FB3140-01A6-DD69-03BC-B579FE7E0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930088-96FE-B3EF-9DD3-C2D5179E9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1D1CD4-FBF4-9634-2C48-EC8D639A2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4D3B18-7C14-B043-3D8E-760EBF027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3DDA883-D3ED-1147-547E-42B268ED8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8AC32D1-64C9-74D4-B652-04ABA661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5331228-9A00-2119-B707-3DFEBE6B9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6866BB6-51FA-4E1C-AE44-C66C6D347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21A89AD-27E9-3FC9-D85E-B52FC1D22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1D1B70-1460-2509-32BA-0E684AC9F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62B251-6684-1169-62CE-EB355CE80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A83E2DE-9E77-9013-B75C-124AA211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EB12298-3EC1-5FFE-5779-133C44DDFD57}"/>
              </a:ext>
            </a:extLst>
          </p:cNvPr>
          <p:cNvSpPr txBox="1"/>
          <p:nvPr/>
        </p:nvSpPr>
        <p:spPr>
          <a:xfrm>
            <a:off x="2821709" y="2022692"/>
            <a:ext cx="6548582" cy="23879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t>향후 저항성 관리계획</a:t>
            </a:r>
            <a:endParaRPr kumimoji="0" lang="en-US" altLang="ko-KR" sz="5400" b="1" i="0" u="none" strike="noStrike" kern="1200" cap="none" spc="0" normalizeH="0" baseline="0" noProof="0" dirty="0">
              <a:ln>
                <a:noFill/>
              </a:ln>
              <a:solidFill>
                <a:srgbClr val="0E2841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216E30-7DA2-C033-B4D0-115955B0D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F924C4B-EED1-450A-1E58-A62D68CE9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4355A39-37E1-CAFA-93F3-56AF68C6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0FCE77-0E59-92A1-80B1-E3CABE848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2E158B2-5D7B-4E24-53D0-70E622788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308F0CE-785D-8D97-F79F-45E987502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5F63EA8-5C98-FC65-B734-AEFD0CA25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C08FA4A-3120-7F41-7118-706EC3982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7C7AA02-40B7-1B88-DF30-269481391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B69E378-F36E-F480-F3B8-0DBD40635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28342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83440-0E0F-ED1B-50DB-CDC08C930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11C7BFC-A764-77F5-E8F4-4AC33B4A2380}"/>
              </a:ext>
            </a:extLst>
          </p:cNvPr>
          <p:cNvSpPr/>
          <p:nvPr/>
        </p:nvSpPr>
        <p:spPr>
          <a:xfrm>
            <a:off x="424873" y="1647287"/>
            <a:ext cx="10392062" cy="4720583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EB4E2-6F7E-7AB1-2200-454B26709A5A}"/>
              </a:ext>
            </a:extLst>
          </p:cNvPr>
          <p:cNvSpPr txBox="1"/>
          <p:nvPr/>
        </p:nvSpPr>
        <p:spPr>
          <a:xfrm>
            <a:off x="692726" y="311990"/>
            <a:ext cx="10142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향후 교육설계를 설문조사에 대한 종합의견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938B3-4C0A-EE64-178C-62D1C81A0E16}"/>
              </a:ext>
            </a:extLst>
          </p:cNvPr>
          <p:cNvSpPr/>
          <p:nvPr/>
        </p:nvSpPr>
        <p:spPr>
          <a:xfrm>
            <a:off x="0" y="6581597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5A5F5F30-012B-A4ED-2C11-54DA5E53A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82076"/>
            <a:ext cx="1674092" cy="36383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1F6385-D3E3-85FD-06E4-3C221294B14C}"/>
              </a:ext>
            </a:extLst>
          </p:cNvPr>
          <p:cNvSpPr/>
          <p:nvPr/>
        </p:nvSpPr>
        <p:spPr>
          <a:xfrm>
            <a:off x="11880000" y="6581597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D1E45C-9FF4-C667-FB0F-346A5925DE29}"/>
              </a:ext>
            </a:extLst>
          </p:cNvPr>
          <p:cNvSpPr txBox="1"/>
          <p:nvPr/>
        </p:nvSpPr>
        <p:spPr>
          <a:xfrm>
            <a:off x="596472" y="1721271"/>
            <a:ext cx="9846937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93%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이상이 교육의 필요성이 있다고 인식하고 있음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농업인의 저항성에 대한 지식은 </a:t>
            </a:r>
            <a:r>
              <a:rPr lang="ko-KR" altLang="en-US" b="1" dirty="0" err="1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높은편이지만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동일농약 사용은 지속적으로 발생하는 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것으로 판단됨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농업인의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70%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농협에서 농약을 구매하며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60%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이상이 판매관리인이 추천하는 농약을 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구매하고 있으며 판매관리인을 통한 저항성 관리비율도 상당히 높다고 사료되므로 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농약선택에 영향력이 큰 판매관리인의 교육비중 높일 필요 있는 것으로 판단됨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연령별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경력별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재배작물별 농업인 특성을 이해하고 교육방향 설정이 필요함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향후 설문내용에 지역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농사규모 등 구분기준을 추가하여 세부적인 교육계획 수립을 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위한 기초자료 확보가 필요함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농업인이 생각하는 저항성관리를 위한 농약회사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정부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판매관리인에 요구되는 역할에 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 설문을 추가하여 구체적 행동방향 설정 검토 필요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F38F9B-1BCF-9A7A-E787-981E8FE54D66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9B34EF-8B5D-C97C-DB0C-C9ED6D2C7B56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979A68-C17F-5C67-F660-08E37DB7B187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7783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6BD0B4-60B5-0FBC-737C-138E6D9B6527}"/>
              </a:ext>
            </a:extLst>
          </p:cNvPr>
          <p:cNvSpPr/>
          <p:nvPr/>
        </p:nvSpPr>
        <p:spPr>
          <a:xfrm>
            <a:off x="424873" y="1654916"/>
            <a:ext cx="10392062" cy="450728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E9CA30-4BE8-3794-0626-8C8FD6E7F42C}"/>
              </a:ext>
            </a:extLst>
          </p:cNvPr>
          <p:cNvSpPr txBox="1"/>
          <p:nvPr/>
        </p:nvSpPr>
        <p:spPr>
          <a:xfrm>
            <a:off x="692726" y="311990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향후 계획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8FCCAD-5266-1A9C-2651-482116CADB2B}"/>
              </a:ext>
            </a:extLst>
          </p:cNvPr>
          <p:cNvSpPr/>
          <p:nvPr/>
        </p:nvSpPr>
        <p:spPr>
          <a:xfrm>
            <a:off x="0" y="6581597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A417B579-F9ED-BCBF-0CFE-4EC6FADA9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82076"/>
            <a:ext cx="1674092" cy="36383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407B02-C06A-AEC0-3850-FFFC7D700B3D}"/>
              </a:ext>
            </a:extLst>
          </p:cNvPr>
          <p:cNvSpPr/>
          <p:nvPr/>
        </p:nvSpPr>
        <p:spPr>
          <a:xfrm>
            <a:off x="11880000" y="6581597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771405-73E7-6013-5F01-7671BCDEE6AA}"/>
              </a:ext>
            </a:extLst>
          </p:cNvPr>
          <p:cNvSpPr txBox="1"/>
          <p:nvPr/>
        </p:nvSpPr>
        <p:spPr>
          <a:xfrm>
            <a:off x="692726" y="1612149"/>
            <a:ext cx="9051636" cy="4406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</a:t>
            </a:r>
            <a:r>
              <a:rPr lang="ko-KR" altLang="en-US" sz="2400" b="1" dirty="0">
                <a:solidFill>
                  <a:schemeClr val="accent2">
                    <a:lumMod val="50000"/>
                  </a:schemeClr>
                </a:solidFill>
              </a:rPr>
              <a:t>교육자료 업데이트</a:t>
            </a:r>
            <a:endParaRPr lang="en-US" altLang="ko-KR" sz="2400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</a:t>
            </a:r>
            <a:r>
              <a:rPr lang="ko-KR" altLang="en-US" sz="2400" b="1" dirty="0">
                <a:solidFill>
                  <a:schemeClr val="accent2">
                    <a:lumMod val="50000"/>
                  </a:schemeClr>
                </a:solidFill>
              </a:rPr>
              <a:t>농약저항성 관리를 위한 지속적 교육 추진</a:t>
            </a:r>
            <a:endParaRPr lang="en-US" altLang="ko-KR" sz="2400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</a:t>
            </a:r>
            <a:r>
              <a:rPr lang="ko-KR" altLang="en-US" sz="2400" b="1" dirty="0">
                <a:solidFill>
                  <a:schemeClr val="accent2">
                    <a:lumMod val="50000"/>
                  </a:schemeClr>
                </a:solidFill>
              </a:rPr>
              <a:t>농약저항성 관리를 위한 다양한 방안 모색</a:t>
            </a:r>
            <a:endParaRPr lang="en-US" altLang="ko-KR" sz="2400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</a:t>
            </a:r>
            <a:r>
              <a:rPr lang="ko-KR" altLang="en-US" sz="2400" b="1" dirty="0">
                <a:solidFill>
                  <a:schemeClr val="accent2">
                    <a:lumMod val="50000"/>
                  </a:schemeClr>
                </a:solidFill>
              </a:rPr>
              <a:t>저항성 인지도 설문조사 결과 정리 및 공유</a:t>
            </a:r>
            <a:endParaRPr lang="en-US" altLang="ko-KR" sz="2400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</a:t>
            </a:r>
            <a:r>
              <a:rPr lang="ko-KR" altLang="en-US" sz="2400" b="1" dirty="0">
                <a:solidFill>
                  <a:schemeClr val="accent2">
                    <a:lumMod val="50000"/>
                  </a:schemeClr>
                </a:solidFill>
              </a:rPr>
              <a:t>인지도 조사결과 상관관계 검토</a:t>
            </a:r>
            <a:endParaRPr lang="en-US" altLang="ko-KR" sz="2400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</a:t>
            </a:r>
            <a:r>
              <a:rPr lang="ko-KR" altLang="en-US" sz="2400" b="1" dirty="0">
                <a:solidFill>
                  <a:schemeClr val="accent2">
                    <a:lumMod val="50000"/>
                  </a:schemeClr>
                </a:solidFill>
              </a:rPr>
              <a:t>결과를 바탕으로 한 교육방향</a:t>
            </a:r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accent2">
                    <a:lumMod val="50000"/>
                  </a:schemeClr>
                </a:solidFill>
              </a:rPr>
              <a:t>대상</a:t>
            </a:r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accent2">
                    <a:lumMod val="50000"/>
                  </a:schemeClr>
                </a:solidFill>
              </a:rPr>
              <a:t>방식 등</a:t>
            </a:r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</a:rPr>
              <a:t>) </a:t>
            </a:r>
            <a:r>
              <a:rPr lang="ko-KR" altLang="en-US" sz="2400" b="1" dirty="0">
                <a:solidFill>
                  <a:schemeClr val="accent2">
                    <a:lumMod val="50000"/>
                  </a:schemeClr>
                </a:solidFill>
              </a:rPr>
              <a:t>계획마련</a:t>
            </a:r>
            <a:endParaRPr lang="en-US" altLang="ko-KR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7F80EB-F61A-5A1A-20D1-AC7BA8103FC4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603F0D-B8D1-E149-D6CA-B69E3F3DF70B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97E4B4-0538-B7E8-FEE2-5DE6F3901267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837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503A0D-CB96-198B-243D-8DC816E72DA8}"/>
              </a:ext>
            </a:extLst>
          </p:cNvPr>
          <p:cNvSpPr txBox="1"/>
          <p:nvPr/>
        </p:nvSpPr>
        <p:spPr>
          <a:xfrm>
            <a:off x="692726" y="311990"/>
            <a:ext cx="53447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교육자료 제작 및 배포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3143F6-BED6-2194-ECA7-D05709DFD688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7DCACDCE-DB28-564D-FDF6-CCE6E1200F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916656-91A5-3029-F1C3-5C29E05C9D22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38554-B407-0841-7ED2-B121819EE711}"/>
              </a:ext>
            </a:extLst>
          </p:cNvPr>
          <p:cNvSpPr txBox="1"/>
          <p:nvPr/>
        </p:nvSpPr>
        <p:spPr>
          <a:xfrm>
            <a:off x="7658242" y="1951105"/>
            <a:ext cx="4436349" cy="4187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kern="0" spc="-50" dirty="0" err="1">
                <a:solidFill>
                  <a:schemeClr val="accent2">
                    <a:lumMod val="75000"/>
                  </a:schemeClr>
                </a:solidFill>
                <a:effectLst/>
                <a:ea typeface="휴먼명조"/>
              </a:rPr>
              <a:t>ㅇ</a:t>
            </a:r>
            <a:r>
              <a:rPr lang="ko-KR" altLang="en-US" sz="2400" b="1" kern="0" spc="-50" dirty="0">
                <a:solidFill>
                  <a:schemeClr val="accent2">
                    <a:lumMod val="75000"/>
                  </a:schemeClr>
                </a:solidFill>
                <a:effectLst/>
                <a:ea typeface="휴먼명조"/>
              </a:rPr>
              <a:t> 제작시기</a:t>
            </a:r>
            <a:endParaRPr lang="en-US" altLang="ko-KR" sz="2400" b="1" kern="0" spc="-50" dirty="0">
              <a:solidFill>
                <a:schemeClr val="accent2">
                  <a:lumMod val="75000"/>
                </a:schemeClr>
              </a:solidFill>
              <a:effectLst/>
              <a:ea typeface="휴먼명조"/>
            </a:endParaRPr>
          </a:p>
          <a:p>
            <a:pPr marL="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-50" dirty="0">
                <a:solidFill>
                  <a:schemeClr val="accent6">
                    <a:lumMod val="50000"/>
                  </a:schemeClr>
                </a:solidFill>
                <a:effectLst/>
                <a:ea typeface="휴먼명조"/>
              </a:rPr>
              <a:t>   - 2023</a:t>
            </a:r>
            <a:r>
              <a:rPr lang="ko-KR" altLang="en-US" sz="2000" b="1" kern="0" spc="-50" dirty="0">
                <a:solidFill>
                  <a:schemeClr val="accent6">
                    <a:lumMod val="50000"/>
                  </a:schemeClr>
                </a:solidFill>
                <a:effectLst/>
                <a:ea typeface="휴먼명조"/>
              </a:rPr>
              <a:t>년 </a:t>
            </a:r>
            <a:r>
              <a:rPr lang="en-US" altLang="ko-KR" sz="2000" b="1" kern="0" spc="-50" dirty="0">
                <a:solidFill>
                  <a:schemeClr val="accent6">
                    <a:lumMod val="50000"/>
                  </a:schemeClr>
                </a:solidFill>
                <a:effectLst/>
                <a:ea typeface="휴먼명조"/>
              </a:rPr>
              <a:t>9</a:t>
            </a:r>
            <a:r>
              <a:rPr lang="ko-KR" altLang="en-US" sz="2000" b="1" kern="0" spc="-50" dirty="0">
                <a:solidFill>
                  <a:schemeClr val="accent6">
                    <a:lumMod val="50000"/>
                  </a:schemeClr>
                </a:solidFill>
                <a:effectLst/>
                <a:ea typeface="휴먼명조"/>
              </a:rPr>
              <a:t>월</a:t>
            </a:r>
            <a:r>
              <a:rPr lang="en-US" altLang="ko-KR" sz="2000" b="1" kern="0" spc="-50" dirty="0">
                <a:solidFill>
                  <a:schemeClr val="accent6">
                    <a:lumMod val="50000"/>
                  </a:schemeClr>
                </a:solidFill>
                <a:effectLst/>
                <a:ea typeface="휴먼명조"/>
              </a:rPr>
              <a:t>~11</a:t>
            </a:r>
            <a:r>
              <a:rPr lang="ko-KR" altLang="en-US" sz="2000" b="1" kern="0" spc="-50" dirty="0">
                <a:solidFill>
                  <a:schemeClr val="accent6">
                    <a:lumMod val="50000"/>
                  </a:schemeClr>
                </a:solidFill>
                <a:effectLst/>
                <a:ea typeface="휴먼명조"/>
              </a:rPr>
              <a:t>월</a:t>
            </a:r>
            <a:endParaRPr lang="en-US" altLang="ko-KR" sz="2000" b="1" kern="0" spc="-50" dirty="0">
              <a:solidFill>
                <a:schemeClr val="accent6">
                  <a:lumMod val="50000"/>
                </a:schemeClr>
              </a:solidFill>
              <a:effectLst/>
              <a:ea typeface="휴먼명조"/>
            </a:endParaRPr>
          </a:p>
          <a:p>
            <a:pPr marL="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-50" dirty="0">
                <a:solidFill>
                  <a:schemeClr val="accent6">
                    <a:lumMod val="50000"/>
                  </a:schemeClr>
                </a:solidFill>
                <a:effectLst/>
                <a:ea typeface="휴먼명조"/>
              </a:rPr>
              <a:t>   - 2023</a:t>
            </a:r>
            <a:r>
              <a:rPr lang="ko-KR" altLang="en-US" sz="2000" b="1" kern="0" spc="-50" dirty="0">
                <a:solidFill>
                  <a:schemeClr val="accent6">
                    <a:lumMod val="50000"/>
                  </a:schemeClr>
                </a:solidFill>
                <a:effectLst/>
                <a:ea typeface="휴먼명조"/>
              </a:rPr>
              <a:t>년 </a:t>
            </a:r>
            <a:r>
              <a:rPr lang="en-US" altLang="ko-KR" sz="2000" b="1" kern="0" spc="-50" dirty="0">
                <a:solidFill>
                  <a:schemeClr val="accent6">
                    <a:lumMod val="50000"/>
                  </a:schemeClr>
                </a:solidFill>
                <a:effectLst/>
                <a:ea typeface="휴먼명조"/>
              </a:rPr>
              <a:t>TF 3</a:t>
            </a:r>
            <a:r>
              <a:rPr lang="ko-KR" altLang="en-US" sz="2000" b="1" kern="0" spc="-50" dirty="0">
                <a:solidFill>
                  <a:schemeClr val="accent6">
                    <a:lumMod val="50000"/>
                  </a:schemeClr>
                </a:solidFill>
                <a:effectLst/>
                <a:ea typeface="휴먼명조"/>
              </a:rPr>
              <a:t>회 개최</a:t>
            </a:r>
            <a:endParaRPr lang="en-US" altLang="ko-KR" sz="2000" b="1" kern="0" spc="-50" dirty="0">
              <a:solidFill>
                <a:schemeClr val="accent6">
                  <a:lumMod val="50000"/>
                </a:schemeClr>
              </a:solidFill>
              <a:effectLst/>
              <a:ea typeface="휴먼명조"/>
            </a:endParaRPr>
          </a:p>
          <a:p>
            <a:pPr marL="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100" b="1" kern="0" spc="-50" dirty="0">
              <a:solidFill>
                <a:schemeClr val="accent6">
                  <a:lumMod val="50000"/>
                </a:schemeClr>
              </a:solidFill>
              <a:effectLst/>
              <a:ea typeface="휴먼명조"/>
            </a:endParaRPr>
          </a:p>
          <a:p>
            <a:pPr marL="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kern="0" spc="-50" dirty="0" err="1">
                <a:solidFill>
                  <a:schemeClr val="accent2">
                    <a:lumMod val="75000"/>
                  </a:schemeClr>
                </a:solidFill>
                <a:effectLst/>
                <a:ea typeface="휴먼명조"/>
              </a:rPr>
              <a:t>ㅇ</a:t>
            </a:r>
            <a:r>
              <a:rPr lang="ko-KR" altLang="en-US" sz="2400" b="1" kern="0" spc="-50" dirty="0">
                <a:solidFill>
                  <a:schemeClr val="accent2">
                    <a:lumMod val="75000"/>
                  </a:schemeClr>
                </a:solidFill>
                <a:effectLst/>
                <a:ea typeface="휴먼명조"/>
              </a:rPr>
              <a:t> </a:t>
            </a:r>
            <a:r>
              <a:rPr lang="ko-KR" altLang="en-US" sz="2400" b="1" kern="0" spc="-50" dirty="0" err="1">
                <a:solidFill>
                  <a:schemeClr val="accent2">
                    <a:lumMod val="75000"/>
                  </a:schemeClr>
                </a:solidFill>
                <a:effectLst/>
                <a:ea typeface="휴먼명조"/>
              </a:rPr>
              <a:t>배부처</a:t>
            </a:r>
            <a:r>
              <a:rPr lang="en-US" altLang="ko-KR" sz="2400" b="1" kern="0" spc="-50" dirty="0">
                <a:solidFill>
                  <a:schemeClr val="accent2">
                    <a:lumMod val="75000"/>
                  </a:schemeClr>
                </a:solidFill>
                <a:effectLst/>
                <a:ea typeface="휴먼명조"/>
              </a:rPr>
              <a:t> </a:t>
            </a:r>
          </a:p>
          <a:p>
            <a:pPr marL="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-50" dirty="0">
                <a:solidFill>
                  <a:schemeClr val="accent6">
                    <a:lumMod val="50000"/>
                  </a:schemeClr>
                </a:solidFill>
                <a:ea typeface="휴먼명조"/>
              </a:rPr>
              <a:t>   - </a:t>
            </a:r>
            <a:r>
              <a:rPr lang="ko-KR" altLang="en-US" sz="2000" b="1" kern="0" spc="-50" dirty="0">
                <a:solidFill>
                  <a:schemeClr val="accent6">
                    <a:lumMod val="50000"/>
                  </a:schemeClr>
                </a:solidFill>
                <a:effectLst/>
                <a:ea typeface="휴먼명조"/>
              </a:rPr>
              <a:t>각 회원사</a:t>
            </a:r>
            <a:r>
              <a:rPr lang="en-US" altLang="ko-KR" sz="2000" b="1" kern="0" spc="-50" dirty="0">
                <a:solidFill>
                  <a:schemeClr val="accent6">
                    <a:lumMod val="50000"/>
                  </a:schemeClr>
                </a:solidFill>
                <a:effectLst/>
                <a:ea typeface="휴먼명조"/>
              </a:rPr>
              <a:t>(</a:t>
            </a:r>
            <a:r>
              <a:rPr lang="ko-KR" altLang="en-US" sz="2000" b="1" kern="0" spc="-50" dirty="0">
                <a:solidFill>
                  <a:schemeClr val="accent6">
                    <a:lumMod val="50000"/>
                  </a:schemeClr>
                </a:solidFill>
                <a:effectLst/>
                <a:ea typeface="휴먼명조"/>
              </a:rPr>
              <a:t>등록</a:t>
            </a:r>
            <a:r>
              <a:rPr lang="en-US" altLang="ko-KR" sz="2000" b="1" kern="0" spc="-50" dirty="0">
                <a:solidFill>
                  <a:schemeClr val="accent6">
                    <a:lumMod val="50000"/>
                  </a:schemeClr>
                </a:solidFill>
                <a:effectLst/>
                <a:ea typeface="휴먼명조"/>
              </a:rPr>
              <a:t>,</a:t>
            </a:r>
            <a:r>
              <a:rPr lang="ko-KR" altLang="en-US" sz="2000" b="1" kern="0" spc="-50" dirty="0">
                <a:solidFill>
                  <a:schemeClr val="accent6">
                    <a:lumMod val="50000"/>
                  </a:schemeClr>
                </a:solidFill>
                <a:effectLst/>
                <a:ea typeface="휴먼명조"/>
              </a:rPr>
              <a:t>마케팅 담당</a:t>
            </a:r>
            <a:r>
              <a:rPr lang="en-US" altLang="ko-KR" sz="2000" b="1" kern="0" spc="-50" dirty="0">
                <a:solidFill>
                  <a:schemeClr val="accent6">
                    <a:lumMod val="50000"/>
                  </a:schemeClr>
                </a:solidFill>
                <a:effectLst/>
                <a:ea typeface="휴먼명조"/>
              </a:rPr>
              <a:t>)   </a:t>
            </a:r>
          </a:p>
          <a:p>
            <a:pPr marL="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kern="0" spc="-50" dirty="0">
                <a:solidFill>
                  <a:schemeClr val="accent6">
                    <a:lumMod val="50000"/>
                  </a:schemeClr>
                </a:solidFill>
                <a:ea typeface="휴먼명조"/>
              </a:rPr>
              <a:t>   - </a:t>
            </a:r>
            <a:r>
              <a:rPr lang="ko-KR" altLang="en-US" sz="2000" b="1" kern="0" spc="-50" dirty="0" err="1">
                <a:solidFill>
                  <a:schemeClr val="accent6">
                    <a:lumMod val="50000"/>
                  </a:schemeClr>
                </a:solidFill>
                <a:effectLst/>
                <a:ea typeface="휴먼명조"/>
              </a:rPr>
              <a:t>식물병방제연구회</a:t>
            </a:r>
            <a:endParaRPr lang="en-US" altLang="ko-KR" sz="2000" b="1" kern="0" spc="-50" dirty="0">
              <a:solidFill>
                <a:schemeClr val="accent6">
                  <a:lumMod val="50000"/>
                </a:schemeClr>
              </a:solidFill>
              <a:effectLst/>
              <a:ea typeface="휴먼명조"/>
            </a:endParaRPr>
          </a:p>
          <a:p>
            <a:pPr marL="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-50" dirty="0">
                <a:solidFill>
                  <a:schemeClr val="accent6">
                    <a:lumMod val="50000"/>
                  </a:schemeClr>
                </a:solidFill>
                <a:effectLst/>
                <a:ea typeface="휴먼명조"/>
              </a:rPr>
              <a:t>   </a:t>
            </a:r>
            <a:r>
              <a:rPr lang="en-US" altLang="ko-KR" sz="2000" b="1" kern="0" spc="-50" dirty="0">
                <a:solidFill>
                  <a:schemeClr val="accent6">
                    <a:lumMod val="50000"/>
                  </a:schemeClr>
                </a:solidFill>
                <a:effectLst/>
                <a:ea typeface="휴먼명조"/>
              </a:rPr>
              <a:t>-</a:t>
            </a:r>
            <a:r>
              <a:rPr lang="ko-KR" altLang="en-US" sz="2000" b="1" kern="0" spc="-50" dirty="0">
                <a:solidFill>
                  <a:schemeClr val="accent6">
                    <a:lumMod val="50000"/>
                  </a:schemeClr>
                </a:solidFill>
                <a:effectLst/>
                <a:ea typeface="휴먼명조"/>
              </a:rPr>
              <a:t> </a:t>
            </a:r>
            <a:r>
              <a:rPr lang="ko-KR" altLang="en-US" sz="2000" b="1" kern="0" spc="-50" dirty="0" err="1">
                <a:solidFill>
                  <a:schemeClr val="accent6">
                    <a:lumMod val="50000"/>
                  </a:schemeClr>
                </a:solidFill>
                <a:effectLst/>
                <a:ea typeface="휴먼명조"/>
              </a:rPr>
              <a:t>해충방제연구회</a:t>
            </a:r>
            <a:endParaRPr lang="en-US" altLang="ko-KR" sz="2000" b="1" kern="0" spc="-50" dirty="0">
              <a:solidFill>
                <a:schemeClr val="accent6">
                  <a:lumMod val="50000"/>
                </a:schemeClr>
              </a:solidFill>
              <a:ea typeface="휴먼명조"/>
            </a:endParaRPr>
          </a:p>
          <a:p>
            <a:pPr marL="0" marR="0" indent="0" algn="l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-50" dirty="0">
                <a:solidFill>
                  <a:schemeClr val="accent6">
                    <a:lumMod val="50000"/>
                  </a:schemeClr>
                </a:solidFill>
                <a:ea typeface="휴먼명조"/>
              </a:rPr>
              <a:t>   </a:t>
            </a:r>
            <a:r>
              <a:rPr lang="en-US" altLang="ko-KR" sz="2000" b="1" kern="0" spc="-50" dirty="0">
                <a:solidFill>
                  <a:schemeClr val="accent6">
                    <a:lumMod val="50000"/>
                  </a:schemeClr>
                </a:solidFill>
                <a:ea typeface="휴먼명조"/>
              </a:rPr>
              <a:t>-</a:t>
            </a:r>
            <a:r>
              <a:rPr lang="ko-KR" altLang="en-US" sz="2000" b="1" kern="0" spc="-50" dirty="0">
                <a:solidFill>
                  <a:schemeClr val="accent6">
                    <a:lumMod val="50000"/>
                  </a:schemeClr>
                </a:solidFill>
                <a:ea typeface="휴먼명조"/>
              </a:rPr>
              <a:t> 제초제시험연구회</a:t>
            </a:r>
            <a:r>
              <a:rPr lang="en-US" altLang="ko-KR" sz="2000" b="1" kern="0" spc="-50" dirty="0">
                <a:solidFill>
                  <a:schemeClr val="accent6">
                    <a:lumMod val="50000"/>
                  </a:schemeClr>
                </a:solidFill>
                <a:ea typeface="휴먼명조"/>
              </a:rPr>
              <a:t> </a:t>
            </a:r>
            <a:r>
              <a:rPr lang="ko-KR" altLang="en-US" sz="2000" b="1" kern="0" spc="-50" dirty="0">
                <a:solidFill>
                  <a:schemeClr val="accent6">
                    <a:lumMod val="50000"/>
                  </a:schemeClr>
                </a:solidFill>
                <a:ea typeface="휴먼명조"/>
              </a:rPr>
              <a:t>등</a:t>
            </a:r>
            <a:r>
              <a:rPr lang="en-US" altLang="ko-KR" sz="2000" b="1" kern="0" spc="-50" dirty="0">
                <a:solidFill>
                  <a:schemeClr val="accent6">
                    <a:lumMod val="50000"/>
                  </a:schemeClr>
                </a:solidFill>
                <a:effectLst/>
                <a:ea typeface="휴먼명조"/>
              </a:rPr>
              <a:t> </a:t>
            </a:r>
            <a:endParaRPr lang="ko-KR" altLang="en-US" sz="2000" b="1" kern="0" spc="0" dirty="0">
              <a:solidFill>
                <a:schemeClr val="accent6">
                  <a:lumMod val="50000"/>
                </a:schemeClr>
              </a:solidFill>
              <a:effectLst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935242-4707-C12C-0D56-625ED152E9DB}"/>
              </a:ext>
            </a:extLst>
          </p:cNvPr>
          <p:cNvGrpSpPr/>
          <p:nvPr/>
        </p:nvGrpSpPr>
        <p:grpSpPr>
          <a:xfrm>
            <a:off x="423700" y="1936459"/>
            <a:ext cx="6929208" cy="4320000"/>
            <a:chOff x="2801851" y="1589953"/>
            <a:chExt cx="7200000" cy="4320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1BD168A-54FE-EDA1-1D03-D98BEFF2D731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l="21965" t="12256" r="10381" b="26464"/>
            <a:stretch/>
          </p:blipFill>
          <p:spPr>
            <a:xfrm>
              <a:off x="6401851" y="1589953"/>
              <a:ext cx="3600000" cy="2160000"/>
            </a:xfrm>
            <a:prstGeom prst="rect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5432F9A-C78D-97BA-5AD6-9BDC0E248B8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5"/>
            <a:srcRect l="22273" t="12256" r="10381" b="27542"/>
            <a:stretch/>
          </p:blipFill>
          <p:spPr>
            <a:xfrm>
              <a:off x="6401851" y="3749953"/>
              <a:ext cx="3600000" cy="2160000"/>
            </a:xfrm>
            <a:prstGeom prst="rect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3EE8513-01F4-8646-B28B-DEF04F8B67D5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/>
            <a:srcRect l="21862" t="12526" r="9799" b="26195"/>
            <a:stretch/>
          </p:blipFill>
          <p:spPr>
            <a:xfrm>
              <a:off x="2801851" y="1589953"/>
              <a:ext cx="3600000" cy="2160000"/>
            </a:xfrm>
            <a:prstGeom prst="rect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0051C47-8210-501E-3A0F-404AB20DA596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7"/>
            <a:srcRect l="22376" t="12525" r="9799" b="26464"/>
            <a:stretch/>
          </p:blipFill>
          <p:spPr>
            <a:xfrm>
              <a:off x="2801851" y="3749953"/>
              <a:ext cx="3600000" cy="2160000"/>
            </a:xfrm>
            <a:prstGeom prst="rect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82F0C4-307F-E40A-24E0-FB44FFEB56EA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668CCC-7C83-0294-17F9-C09DCAE5F7BB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1A154E-AC65-AFE4-12AB-20F140EFCC11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733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+mn-ea"/>
                <a:cs typeface="+mn-cs"/>
              </a:endParaRPr>
            </a:p>
          </p:txBody>
        </p:sp>
      </p:grpSp>
      <p:pic>
        <p:nvPicPr>
          <p:cNvPr id="5" name="그림 4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C2E68908-ECB4-B4D7-171B-4CD283CEFA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4159478" y="5273723"/>
            <a:ext cx="3206503" cy="696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572077-CAFF-45D6-0E71-3335CED7EB5E}"/>
              </a:ext>
            </a:extLst>
          </p:cNvPr>
          <p:cNvSpPr txBox="1"/>
          <p:nvPr/>
        </p:nvSpPr>
        <p:spPr>
          <a:xfrm>
            <a:off x="2391947" y="4182762"/>
            <a:ext cx="7015827" cy="696887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srgbClr val="0E2841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lgerian" panose="04020705040A02060702" pitchFamily="82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5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lgerian" panose="04020705040A02060702" pitchFamily="82" charset="0"/>
                <a:ea typeface="맑은 고딕" panose="020B0503020000020004" pitchFamily="50" charset="-127"/>
                <a:cs typeface="+mn-cs"/>
              </a:rPr>
              <a:t>            같이 하면 더 멀리</a:t>
            </a:r>
            <a:r>
              <a:rPr kumimoji="0" lang="en-US" altLang="ko-KR" sz="5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lgerian" panose="04020705040A02060702" pitchFamily="82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5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lgerian" panose="04020705040A02060702" pitchFamily="82" charset="0"/>
                <a:ea typeface="맑은 고딕" panose="020B0503020000020004" pitchFamily="50" charset="-127"/>
                <a:cs typeface="+mn-cs"/>
              </a:rPr>
              <a:t>더 오래 갈 수 있다</a:t>
            </a:r>
            <a:r>
              <a:rPr kumimoji="0" lang="en-US" altLang="ko-KR" sz="51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lgerian" panose="04020705040A02060702" pitchFamily="82" charset="0"/>
                <a:ea typeface="맑은 고딕" panose="020B0503020000020004" pitchFamily="50" charset="-127"/>
                <a:cs typeface="+mn-cs"/>
              </a:rPr>
              <a:t>!!!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lgerian" panose="04020705040A02060702" pitchFamily="82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642C02-3CB9-6724-8D99-CDBEB5A67317}"/>
              </a:ext>
            </a:extLst>
          </p:cNvPr>
          <p:cNvSpPr/>
          <p:nvPr/>
        </p:nvSpPr>
        <p:spPr>
          <a:xfrm>
            <a:off x="2325921" y="4109169"/>
            <a:ext cx="7294137" cy="818606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91C114-B750-9521-0B08-06B4E7BEF98C}"/>
              </a:ext>
            </a:extLst>
          </p:cNvPr>
          <p:cNvSpPr txBox="1"/>
          <p:nvPr/>
        </p:nvSpPr>
        <p:spPr>
          <a:xfrm>
            <a:off x="2802833" y="1994958"/>
            <a:ext cx="66095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 dirty="0"/>
              <a:t>감사합니다</a:t>
            </a:r>
            <a:r>
              <a:rPr lang="en-US" altLang="ko-KR" sz="9600" b="1" dirty="0"/>
              <a:t>.</a:t>
            </a:r>
            <a:endParaRPr lang="ko-KR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873401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503A0D-CB96-198B-243D-8DC816E72DA8}"/>
              </a:ext>
            </a:extLst>
          </p:cNvPr>
          <p:cNvSpPr txBox="1"/>
          <p:nvPr/>
        </p:nvSpPr>
        <p:spPr>
          <a:xfrm>
            <a:off x="692726" y="311990"/>
            <a:ext cx="53447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스크립트 제작 및 배포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3143F6-BED6-2194-ECA7-D05709DFD688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7DCACDCE-DB28-564D-FDF6-CCE6E1200F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916656-91A5-3029-F1C3-5C29E05C9D22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730FBF-E79A-B956-2E97-AB6DBFD91B0F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7221" y="1911183"/>
            <a:ext cx="5040000" cy="4320000"/>
          </a:xfrm>
          <a:prstGeom prst="rect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733E77-27CA-E506-C817-06519B2B3E04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711129" y="1920114"/>
            <a:ext cx="5040000" cy="4320000"/>
          </a:xfrm>
          <a:prstGeom prst="rect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8AA1A9-EE94-4824-C223-5B79AF2AC8D1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8D372-A34D-F5C0-777F-2424EF7454E2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1C2151-0558-93F3-8849-540C06892454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637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9F95896-808A-83CA-D7F2-1AAEC8EF57A4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9C60B7-E929-7258-D217-A3742A2E319D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ED9EDC-AB95-17B4-6F65-09117FDE752A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503A0D-CB96-198B-243D-8DC816E72DA8}"/>
              </a:ext>
            </a:extLst>
          </p:cNvPr>
          <p:cNvSpPr txBox="1"/>
          <p:nvPr/>
        </p:nvSpPr>
        <p:spPr>
          <a:xfrm>
            <a:off x="692726" y="311990"/>
            <a:ext cx="8784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농약저항성 관리 </a:t>
            </a:r>
            <a:r>
              <a:rPr lang="ko-KR" altLang="en-US" sz="4000" b="1" dirty="0" err="1"/>
              <a:t>리플릿</a:t>
            </a:r>
            <a:r>
              <a:rPr lang="ko-KR" altLang="en-US" sz="4000" b="1" dirty="0"/>
              <a:t> 제작 및 배포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3143F6-BED6-2194-ECA7-D05709DFD688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7DCACDCE-DB28-564D-FDF6-CCE6E1200F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916656-91A5-3029-F1C3-5C29E05C9D22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가구, 책, 실내, 텍스트이(가) 표시된 사진&#10;&#10;자동 생성된 설명">
            <a:extLst>
              <a:ext uri="{FF2B5EF4-FFF2-40B4-BE49-F238E27FC236}">
                <a16:creationId xmlns:a16="http://schemas.microsoft.com/office/drawing/2014/main" id="{9BAEBA44-0A45-7ED9-3A3B-02A356E7D1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" t="16297" r="2373" b="12256"/>
          <a:stretch/>
        </p:blipFill>
        <p:spPr>
          <a:xfrm>
            <a:off x="350981" y="1925105"/>
            <a:ext cx="6696364" cy="4190729"/>
          </a:xfrm>
          <a:prstGeom prst="rect">
            <a:avLst/>
          </a:prstGeom>
          <a:ln w="63500">
            <a:solidFill>
              <a:schemeClr val="accent2">
                <a:lumMod val="50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4E6C4D-45DC-A8A9-2157-C16D3DE37EE8}"/>
              </a:ext>
            </a:extLst>
          </p:cNvPr>
          <p:cNvSpPr txBox="1"/>
          <p:nvPr/>
        </p:nvSpPr>
        <p:spPr>
          <a:xfrm>
            <a:off x="7164813" y="2164424"/>
            <a:ext cx="4713150" cy="3432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제작기간 </a:t>
            </a:r>
            <a:r>
              <a:rPr lang="en-US" altLang="ko-KR" b="1" dirty="0"/>
              <a:t>: 2024</a:t>
            </a:r>
            <a:r>
              <a:rPr lang="ko-KR" altLang="en-US" b="1" dirty="0"/>
              <a:t>년 </a:t>
            </a:r>
            <a:r>
              <a:rPr lang="en-US" altLang="ko-KR" b="1" dirty="0"/>
              <a:t>3~4</a:t>
            </a:r>
            <a:r>
              <a:rPr lang="ko-KR" altLang="en-US" b="1" dirty="0"/>
              <a:t>월</a:t>
            </a:r>
            <a:endParaRPr lang="en-US" altLang="ko-KR" b="1" dirty="0"/>
          </a:p>
          <a:p>
            <a:pPr>
              <a:lnSpc>
                <a:spcPct val="250000"/>
              </a:lnSpc>
            </a:pP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제작부수 </a:t>
            </a:r>
            <a:r>
              <a:rPr lang="en-US" altLang="ko-KR" b="1" dirty="0"/>
              <a:t>: 10,000</a:t>
            </a:r>
            <a:r>
              <a:rPr lang="ko-KR" altLang="en-US" b="1" dirty="0"/>
              <a:t>부</a:t>
            </a:r>
            <a:endParaRPr lang="en-US" altLang="ko-KR" b="1" dirty="0"/>
          </a:p>
          <a:p>
            <a:pPr>
              <a:lnSpc>
                <a:spcPct val="250000"/>
              </a:lnSpc>
            </a:pP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배      포 </a:t>
            </a:r>
            <a:r>
              <a:rPr lang="en-US" altLang="ko-KR" b="1" dirty="0"/>
              <a:t>: </a:t>
            </a:r>
            <a:r>
              <a:rPr lang="ko-KR" altLang="en-US" b="1" dirty="0"/>
              <a:t>농약저항성 </a:t>
            </a:r>
            <a:r>
              <a:rPr lang="en-US" altLang="ko-KR" b="1" dirty="0"/>
              <a:t>TF</a:t>
            </a:r>
            <a:r>
              <a:rPr lang="ko-KR" altLang="en-US" b="1" dirty="0"/>
              <a:t> 기관별 </a:t>
            </a:r>
            <a:r>
              <a:rPr lang="en-US" altLang="ko-KR" b="1" dirty="0"/>
              <a:t>500</a:t>
            </a:r>
            <a:r>
              <a:rPr lang="ko-KR" altLang="en-US" b="1" dirty="0"/>
              <a:t>부</a:t>
            </a:r>
            <a:r>
              <a:rPr lang="en-US" altLang="ko-KR" b="1" dirty="0"/>
              <a:t>,</a:t>
            </a:r>
          </a:p>
          <a:p>
            <a:pPr>
              <a:lnSpc>
                <a:spcPct val="250000"/>
              </a:lnSpc>
            </a:pPr>
            <a:r>
              <a:rPr lang="en-US" altLang="ko-KR" b="1" dirty="0"/>
              <a:t>                  </a:t>
            </a:r>
            <a:r>
              <a:rPr lang="ko-KR" altLang="en-US" b="1" dirty="0"/>
              <a:t>협회 </a:t>
            </a:r>
            <a:r>
              <a:rPr lang="ko-KR" altLang="en-US" b="1" dirty="0" err="1"/>
              <a:t>교육시</a:t>
            </a:r>
            <a:r>
              <a:rPr lang="ko-KR" altLang="en-US" b="1" dirty="0"/>
              <a:t> 배포</a:t>
            </a:r>
            <a:endParaRPr lang="en-US" altLang="ko-KR" b="1" dirty="0"/>
          </a:p>
          <a:p>
            <a:pPr>
              <a:lnSpc>
                <a:spcPct val="250000"/>
              </a:lnSpc>
            </a:pP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향후 배포 </a:t>
            </a:r>
            <a:r>
              <a:rPr lang="en-US" altLang="ko-KR" b="1" dirty="0"/>
              <a:t>: </a:t>
            </a:r>
            <a:r>
              <a:rPr lang="ko-KR" altLang="en-US" b="1" dirty="0"/>
              <a:t>농업기술센터 등 요청기관</a:t>
            </a:r>
          </a:p>
        </p:txBody>
      </p:sp>
    </p:spTree>
    <p:extLst>
      <p:ext uri="{BB962C8B-B14F-4D97-AF65-F5344CB8AC3E}">
        <p14:creationId xmlns:p14="http://schemas.microsoft.com/office/powerpoint/2010/main" val="4125407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503A0D-CB96-198B-243D-8DC816E72DA8}"/>
              </a:ext>
            </a:extLst>
          </p:cNvPr>
          <p:cNvSpPr txBox="1"/>
          <p:nvPr/>
        </p:nvSpPr>
        <p:spPr>
          <a:xfrm>
            <a:off x="692726" y="311990"/>
            <a:ext cx="8784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농약저항성 관리 </a:t>
            </a:r>
            <a:r>
              <a:rPr lang="ko-KR" altLang="en-US" sz="4000" b="1" dirty="0" err="1"/>
              <a:t>리플릿</a:t>
            </a:r>
            <a:r>
              <a:rPr lang="ko-KR" altLang="en-US" sz="4000" b="1" dirty="0"/>
              <a:t> 제작 및 배포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3143F6-BED6-2194-ECA7-D05709DFD688}"/>
              </a:ext>
            </a:extLst>
          </p:cNvPr>
          <p:cNvSpPr/>
          <p:nvPr/>
        </p:nvSpPr>
        <p:spPr>
          <a:xfrm>
            <a:off x="0" y="6590833"/>
            <a:ext cx="1012074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7DCACDCE-DB28-564D-FDF6-CCE6E1200F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80"/>
          <a:stretch/>
        </p:blipFill>
        <p:spPr>
          <a:xfrm>
            <a:off x="10148452" y="6491312"/>
            <a:ext cx="1674092" cy="36383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916656-91A5-3029-F1C3-5C29E05C9D22}"/>
              </a:ext>
            </a:extLst>
          </p:cNvPr>
          <p:cNvSpPr/>
          <p:nvPr/>
        </p:nvSpPr>
        <p:spPr>
          <a:xfrm>
            <a:off x="11880000" y="6590833"/>
            <a:ext cx="312000" cy="1460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13D74A-C831-BA25-89EB-34EAF532A99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36" y="1665195"/>
            <a:ext cx="9000000" cy="468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9F21F9D-581E-3AE6-3D89-2B093F3F4AAA}"/>
              </a:ext>
            </a:extLst>
          </p:cNvPr>
          <p:cNvSpPr/>
          <p:nvPr/>
        </p:nvSpPr>
        <p:spPr>
          <a:xfrm>
            <a:off x="-9142" y="1274618"/>
            <a:ext cx="10935854" cy="1200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B5D8BA-067B-8E00-83B6-95079ECA29B1}"/>
              </a:ext>
            </a:extLst>
          </p:cNvPr>
          <p:cNvSpPr/>
          <p:nvPr/>
        </p:nvSpPr>
        <p:spPr>
          <a:xfrm>
            <a:off x="10917475" y="1279335"/>
            <a:ext cx="166255" cy="555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6DD6B3-CE51-4567-C4C6-89070BA1C601}"/>
              </a:ext>
            </a:extLst>
          </p:cNvPr>
          <p:cNvSpPr/>
          <p:nvPr/>
        </p:nvSpPr>
        <p:spPr>
          <a:xfrm>
            <a:off x="11139716" y="1279335"/>
            <a:ext cx="57563" cy="5593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067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2538</TotalTime>
  <Words>2033</Words>
  <Application>Microsoft Office PowerPoint</Application>
  <PresentationFormat>와이드스크린</PresentationFormat>
  <Paragraphs>488</Paragraphs>
  <Slides>60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8" baseType="lpstr">
      <vt:lpstr>맑은 고딕</vt:lpstr>
      <vt:lpstr>바탕</vt:lpstr>
      <vt:lpstr>한양신명조</vt:lpstr>
      <vt:lpstr>휴먼명조</vt:lpstr>
      <vt:lpstr>Algerian</vt:lpstr>
      <vt:lpstr>Arial</vt:lpstr>
      <vt:lpstr>Calibri</vt:lpstr>
      <vt:lpstr>Office 테마</vt:lpstr>
      <vt:lpstr>농약 저항성  관리와 인지도 조사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성필 조</cp:lastModifiedBy>
  <cp:revision>89</cp:revision>
  <cp:lastPrinted>2024-11-15T00:27:46Z</cp:lastPrinted>
  <dcterms:created xsi:type="dcterms:W3CDTF">2024-07-03T01:25:48Z</dcterms:created>
  <dcterms:modified xsi:type="dcterms:W3CDTF">2024-11-18T06:21:18Z</dcterms:modified>
</cp:coreProperties>
</file>